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60" r:id="rId5"/>
    <p:sldId id="259" r:id="rId6"/>
    <p:sldId id="269" r:id="rId7"/>
    <p:sldId id="270" r:id="rId8"/>
    <p:sldId id="268" r:id="rId9"/>
    <p:sldId id="272" r:id="rId10"/>
    <p:sldId id="273" r:id="rId11"/>
    <p:sldId id="261" r:id="rId12"/>
    <p:sldId id="274" r:id="rId13"/>
    <p:sldId id="275" r:id="rId14"/>
    <p:sldId id="262" r:id="rId15"/>
    <p:sldId id="276" r:id="rId16"/>
    <p:sldId id="277" r:id="rId17"/>
    <p:sldId id="278" r:id="rId18"/>
    <p:sldId id="263" r:id="rId19"/>
    <p:sldId id="279" r:id="rId20"/>
    <p:sldId id="281" r:id="rId21"/>
    <p:sldId id="280" r:id="rId22"/>
    <p:sldId id="265"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84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2F6719-B144-E8B1-BA9F-62489764E2E9}"/>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Aptos"/>
              </a:defRPr>
            </a:lvl1pPr>
          </a:lstStyle>
          <a:p>
            <a:pPr lvl="0"/>
            <a:endParaRPr lang="en-GB"/>
          </a:p>
        </p:txBody>
      </p:sp>
      <p:sp>
        <p:nvSpPr>
          <p:cNvPr id="3" name="Date Placeholder 2">
            <a:extLst>
              <a:ext uri="{FF2B5EF4-FFF2-40B4-BE49-F238E27FC236}">
                <a16:creationId xmlns:a16="http://schemas.microsoft.com/office/drawing/2014/main" id="{590ECF9A-334F-986A-1DA4-23F0A59BDB1D}"/>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Aptos"/>
              </a:defRPr>
            </a:lvl1pPr>
          </a:lstStyle>
          <a:p>
            <a:pPr lvl="0"/>
            <a:fld id="{8F4B584C-FC01-4E68-9DAD-8B76B5CF320B}" type="datetime1">
              <a:rPr lang="en-GB"/>
              <a:pPr lvl="0"/>
              <a:t>18/01/2025</a:t>
            </a:fld>
            <a:endParaRPr lang="en-GB"/>
          </a:p>
        </p:txBody>
      </p:sp>
      <p:sp>
        <p:nvSpPr>
          <p:cNvPr id="4" name="Slide Image Placeholder 3">
            <a:extLst>
              <a:ext uri="{FF2B5EF4-FFF2-40B4-BE49-F238E27FC236}">
                <a16:creationId xmlns:a16="http://schemas.microsoft.com/office/drawing/2014/main" id="{692FBB52-2ECB-00B5-18A6-76A4D2ACB881}"/>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C1CBA181-135A-2D61-05B0-277F7904203F}"/>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a:extLst>
              <a:ext uri="{FF2B5EF4-FFF2-40B4-BE49-F238E27FC236}">
                <a16:creationId xmlns:a16="http://schemas.microsoft.com/office/drawing/2014/main" id="{75FD1180-AA74-A3DA-0AD4-D26F3ADA4850}"/>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Aptos"/>
              </a:defRPr>
            </a:lvl1pPr>
          </a:lstStyle>
          <a:p>
            <a:pPr lvl="0"/>
            <a:endParaRPr lang="en-GB"/>
          </a:p>
        </p:txBody>
      </p:sp>
      <p:sp>
        <p:nvSpPr>
          <p:cNvPr id="7" name="Slide Number Placeholder 6">
            <a:extLst>
              <a:ext uri="{FF2B5EF4-FFF2-40B4-BE49-F238E27FC236}">
                <a16:creationId xmlns:a16="http://schemas.microsoft.com/office/drawing/2014/main" id="{53D37AB2-FED9-148F-F1CB-F9E6F57441F3}"/>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Aptos"/>
              </a:defRPr>
            </a:lvl1pPr>
          </a:lstStyle>
          <a:p>
            <a:pPr lvl="0"/>
            <a:fld id="{C823B0B3-AEC7-4446-951F-322D4D9137D9}" type="slidenum">
              <a:t>‹#›</a:t>
            </a:fld>
            <a:endParaRPr lang="en-GB"/>
          </a:p>
        </p:txBody>
      </p:sp>
    </p:spTree>
    <p:extLst>
      <p:ext uri="{BB962C8B-B14F-4D97-AF65-F5344CB8AC3E}">
        <p14:creationId xmlns:p14="http://schemas.microsoft.com/office/powerpoint/2010/main" val="886204770"/>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Aptos"/>
      </a:defRPr>
    </a:lvl1pPr>
    <a:lvl2pPr marL="457200" marR="0" lvl="1"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Aptos"/>
      </a:defRPr>
    </a:lvl2pPr>
    <a:lvl3pPr marL="914400" marR="0" lvl="2"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Aptos"/>
      </a:defRPr>
    </a:lvl3pPr>
    <a:lvl4pPr marL="1371600" marR="0" lvl="3"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Aptos"/>
      </a:defRPr>
    </a:lvl4pPr>
    <a:lvl5pPr marL="1828800" marR="0" lvl="4"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Apto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D5730-592D-42C3-8E06-F16A5836932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906943B-584B-D97E-EF35-F150590359AF}"/>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01096B1C-A3E8-B31B-6175-E57518AD12C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6847500-8FAF-4830-828A-7F539C8125D5}" type="slidenum">
              <a:t>8</a:t>
            </a:fld>
            <a:endParaRPr lang="en-GB" sz="1200" b="0" i="0" u="none" strike="noStrike" kern="1200" cap="none" spc="0" baseline="0">
              <a:solidFill>
                <a:srgbClr val="000000"/>
              </a:solidFill>
              <a:uFillTx/>
              <a:latin typeface="Apto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1BF9-0E0B-E06C-3B79-D1EB17DB2247}"/>
              </a:ext>
            </a:extLst>
          </p:cNvPr>
          <p:cNvSpPr txBox="1">
            <a:spLocks noGrp="1"/>
          </p:cNvSpPr>
          <p:nvPr>
            <p:ph type="ctrTitle"/>
          </p:nvPr>
        </p:nvSpPr>
        <p:spPr>
          <a:xfrm>
            <a:off x="1524003" y="1122361"/>
            <a:ext cx="9144000" cy="2387598"/>
          </a:xfrm>
        </p:spPr>
        <p:txBody>
          <a:bodyPr anchor="b" anchorCtr="1"/>
          <a:lstStyle>
            <a:lvl1pPr algn="ctr">
              <a:defRPr/>
            </a:lvl1pPr>
          </a:lstStyle>
          <a:p>
            <a:pPr lvl="0"/>
            <a:r>
              <a:rPr lang="en-US"/>
              <a:t>Click to edit Master title style</a:t>
            </a:r>
          </a:p>
        </p:txBody>
      </p:sp>
      <p:sp>
        <p:nvSpPr>
          <p:cNvPr id="3" name="Subtitle 2">
            <a:extLst>
              <a:ext uri="{FF2B5EF4-FFF2-40B4-BE49-F238E27FC236}">
                <a16:creationId xmlns:a16="http://schemas.microsoft.com/office/drawing/2014/main" id="{ABC8445D-11DF-38A7-0902-F56CE2511D74}"/>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19045D7F-3C28-E411-F2FE-75F6BCDF6C43}"/>
              </a:ext>
            </a:extLst>
          </p:cNvPr>
          <p:cNvSpPr txBox="1">
            <a:spLocks noGrp="1"/>
          </p:cNvSpPr>
          <p:nvPr>
            <p:ph type="dt" sz="half" idx="7"/>
          </p:nvPr>
        </p:nvSpPr>
        <p:spPr/>
        <p:txBody>
          <a:bodyPr/>
          <a:lstStyle>
            <a:lvl1pPr>
              <a:defRPr/>
            </a:lvl1pPr>
          </a:lstStyle>
          <a:p>
            <a:pPr lvl="0"/>
            <a:fld id="{AA204D83-14AB-4602-B250-11EF581C6F9D}" type="datetime1">
              <a:rPr lang="en-US"/>
              <a:pPr lvl="0"/>
              <a:t>1/18/2025</a:t>
            </a:fld>
            <a:endParaRPr lang="en-US"/>
          </a:p>
        </p:txBody>
      </p:sp>
      <p:sp>
        <p:nvSpPr>
          <p:cNvPr id="5" name="Footer Placeholder 4">
            <a:extLst>
              <a:ext uri="{FF2B5EF4-FFF2-40B4-BE49-F238E27FC236}">
                <a16:creationId xmlns:a16="http://schemas.microsoft.com/office/drawing/2014/main" id="{6E2C8301-C1E1-B97B-E843-938697FFD2E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7C364053-3FFD-C730-A059-46DCDD2D7C0A}"/>
              </a:ext>
            </a:extLst>
          </p:cNvPr>
          <p:cNvSpPr txBox="1">
            <a:spLocks noGrp="1"/>
          </p:cNvSpPr>
          <p:nvPr>
            <p:ph type="sldNum" sz="quarter" idx="8"/>
          </p:nvPr>
        </p:nvSpPr>
        <p:spPr/>
        <p:txBody>
          <a:bodyPr/>
          <a:lstStyle>
            <a:lvl1pPr>
              <a:defRPr/>
            </a:lvl1pPr>
          </a:lstStyle>
          <a:p>
            <a:pPr lvl="0"/>
            <a:fld id="{07660D19-3F5C-48B2-A32E-8C4DF281C379}" type="slidenum">
              <a:t>‹#›</a:t>
            </a:fld>
            <a:endParaRPr lang="en-US"/>
          </a:p>
        </p:txBody>
      </p:sp>
    </p:spTree>
    <p:extLst>
      <p:ext uri="{BB962C8B-B14F-4D97-AF65-F5344CB8AC3E}">
        <p14:creationId xmlns:p14="http://schemas.microsoft.com/office/powerpoint/2010/main" val="61894649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9ECD-DF80-1328-77DE-EEA51BF610AB}"/>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D5BCCBD5-9D75-5D7C-C3BD-68BBCF0B55AE}"/>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1EAAA-8D41-1D0F-D416-A9BD3B6953C5}"/>
              </a:ext>
            </a:extLst>
          </p:cNvPr>
          <p:cNvSpPr txBox="1">
            <a:spLocks noGrp="1"/>
          </p:cNvSpPr>
          <p:nvPr>
            <p:ph type="dt" sz="half" idx="7"/>
          </p:nvPr>
        </p:nvSpPr>
        <p:spPr/>
        <p:txBody>
          <a:bodyPr/>
          <a:lstStyle>
            <a:lvl1pPr>
              <a:defRPr/>
            </a:lvl1pPr>
          </a:lstStyle>
          <a:p>
            <a:pPr lvl="0"/>
            <a:fld id="{5AE23095-4D44-4116-8D55-333974BF022D}" type="datetime1">
              <a:rPr lang="en-US"/>
              <a:pPr lvl="0"/>
              <a:t>1/18/2025</a:t>
            </a:fld>
            <a:endParaRPr lang="en-US"/>
          </a:p>
        </p:txBody>
      </p:sp>
      <p:sp>
        <p:nvSpPr>
          <p:cNvPr id="5" name="Footer Placeholder 4">
            <a:extLst>
              <a:ext uri="{FF2B5EF4-FFF2-40B4-BE49-F238E27FC236}">
                <a16:creationId xmlns:a16="http://schemas.microsoft.com/office/drawing/2014/main" id="{CE16D94C-A9FD-B8D9-A690-2001F43F8847}"/>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7A8E089A-33FB-7544-0DC0-D3AF52B3F7B6}"/>
              </a:ext>
            </a:extLst>
          </p:cNvPr>
          <p:cNvSpPr txBox="1">
            <a:spLocks noGrp="1"/>
          </p:cNvSpPr>
          <p:nvPr>
            <p:ph type="sldNum" sz="quarter" idx="8"/>
          </p:nvPr>
        </p:nvSpPr>
        <p:spPr/>
        <p:txBody>
          <a:bodyPr/>
          <a:lstStyle>
            <a:lvl1pPr>
              <a:defRPr/>
            </a:lvl1pPr>
          </a:lstStyle>
          <a:p>
            <a:pPr lvl="0"/>
            <a:fld id="{AE076340-A3B7-426E-AA9D-106C9958B906}" type="slidenum">
              <a:t>‹#›</a:t>
            </a:fld>
            <a:endParaRPr lang="en-US"/>
          </a:p>
        </p:txBody>
      </p:sp>
    </p:spTree>
    <p:extLst>
      <p:ext uri="{BB962C8B-B14F-4D97-AF65-F5344CB8AC3E}">
        <p14:creationId xmlns:p14="http://schemas.microsoft.com/office/powerpoint/2010/main" val="1786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E403BC-B692-308E-175F-6E3EBC989612}"/>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6BA2D96A-9011-B926-91C6-E673CA910BAF}"/>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7BC5F-3E9D-9D70-BC7E-77ED80B06A4D}"/>
              </a:ext>
            </a:extLst>
          </p:cNvPr>
          <p:cNvSpPr txBox="1">
            <a:spLocks noGrp="1"/>
          </p:cNvSpPr>
          <p:nvPr>
            <p:ph type="dt" sz="half" idx="7"/>
          </p:nvPr>
        </p:nvSpPr>
        <p:spPr/>
        <p:txBody>
          <a:bodyPr/>
          <a:lstStyle>
            <a:lvl1pPr>
              <a:defRPr/>
            </a:lvl1pPr>
          </a:lstStyle>
          <a:p>
            <a:pPr lvl="0"/>
            <a:fld id="{4A4CBCCA-5E29-497F-9967-4327DD3D9555}" type="datetime1">
              <a:rPr lang="en-US"/>
              <a:pPr lvl="0"/>
              <a:t>1/18/2025</a:t>
            </a:fld>
            <a:endParaRPr lang="en-US"/>
          </a:p>
        </p:txBody>
      </p:sp>
      <p:sp>
        <p:nvSpPr>
          <p:cNvPr id="5" name="Footer Placeholder 4">
            <a:extLst>
              <a:ext uri="{FF2B5EF4-FFF2-40B4-BE49-F238E27FC236}">
                <a16:creationId xmlns:a16="http://schemas.microsoft.com/office/drawing/2014/main" id="{6E369E81-9B4B-C867-11A0-C25AEAA2FA6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B4E6439-D10A-B53C-42DE-2019516B97F6}"/>
              </a:ext>
            </a:extLst>
          </p:cNvPr>
          <p:cNvSpPr txBox="1">
            <a:spLocks noGrp="1"/>
          </p:cNvSpPr>
          <p:nvPr>
            <p:ph type="sldNum" sz="quarter" idx="8"/>
          </p:nvPr>
        </p:nvSpPr>
        <p:spPr/>
        <p:txBody>
          <a:bodyPr/>
          <a:lstStyle>
            <a:lvl1pPr>
              <a:defRPr/>
            </a:lvl1pPr>
          </a:lstStyle>
          <a:p>
            <a:pPr lvl="0"/>
            <a:fld id="{C24A00D8-D8AE-48F0-A711-7670A01A861C}" type="slidenum">
              <a:t>‹#›</a:t>
            </a:fld>
            <a:endParaRPr lang="en-US"/>
          </a:p>
        </p:txBody>
      </p:sp>
    </p:spTree>
    <p:extLst>
      <p:ext uri="{BB962C8B-B14F-4D97-AF65-F5344CB8AC3E}">
        <p14:creationId xmlns:p14="http://schemas.microsoft.com/office/powerpoint/2010/main" val="122878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95DB6-EF38-D0C7-A5C4-3D1B6E474AB4}"/>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3E38EAE5-31FA-93B2-0E29-2F426D3E0BE8}"/>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FB8F46-A43B-AC7D-B114-7D88E8C911FA}"/>
              </a:ext>
            </a:extLst>
          </p:cNvPr>
          <p:cNvSpPr txBox="1">
            <a:spLocks noGrp="1"/>
          </p:cNvSpPr>
          <p:nvPr>
            <p:ph type="dt" sz="half" idx="7"/>
          </p:nvPr>
        </p:nvSpPr>
        <p:spPr/>
        <p:txBody>
          <a:bodyPr/>
          <a:lstStyle>
            <a:lvl1pPr>
              <a:defRPr/>
            </a:lvl1pPr>
          </a:lstStyle>
          <a:p>
            <a:pPr lvl="0"/>
            <a:fld id="{084A9933-C7DA-4DA2-AC6F-422A98B7978B}" type="datetime1">
              <a:rPr lang="en-US"/>
              <a:pPr lvl="0"/>
              <a:t>1/18/2025</a:t>
            </a:fld>
            <a:endParaRPr lang="en-US"/>
          </a:p>
        </p:txBody>
      </p:sp>
      <p:sp>
        <p:nvSpPr>
          <p:cNvPr id="5" name="Footer Placeholder 4">
            <a:extLst>
              <a:ext uri="{FF2B5EF4-FFF2-40B4-BE49-F238E27FC236}">
                <a16:creationId xmlns:a16="http://schemas.microsoft.com/office/drawing/2014/main" id="{9C3B3415-EB88-7FAA-EFC2-122767364C1D}"/>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EDCB540A-241A-ABB6-F385-49785A8B746C}"/>
              </a:ext>
            </a:extLst>
          </p:cNvPr>
          <p:cNvSpPr txBox="1">
            <a:spLocks noGrp="1"/>
          </p:cNvSpPr>
          <p:nvPr>
            <p:ph type="sldNum" sz="quarter" idx="8"/>
          </p:nvPr>
        </p:nvSpPr>
        <p:spPr/>
        <p:txBody>
          <a:bodyPr/>
          <a:lstStyle>
            <a:lvl1pPr>
              <a:defRPr/>
            </a:lvl1pPr>
          </a:lstStyle>
          <a:p>
            <a:pPr lvl="0"/>
            <a:fld id="{DEEEF530-C528-4BF4-B3F3-86E4B60FE1EC}" type="slidenum">
              <a:t>‹#›</a:t>
            </a:fld>
            <a:endParaRPr lang="en-US"/>
          </a:p>
        </p:txBody>
      </p:sp>
    </p:spTree>
    <p:extLst>
      <p:ext uri="{BB962C8B-B14F-4D97-AF65-F5344CB8AC3E}">
        <p14:creationId xmlns:p14="http://schemas.microsoft.com/office/powerpoint/2010/main" val="23589116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CEB5-005D-E8A2-B310-067E016345ED}"/>
              </a:ext>
            </a:extLst>
          </p:cNvPr>
          <p:cNvSpPr txBox="1">
            <a:spLocks noGrp="1"/>
          </p:cNvSpPr>
          <p:nvPr>
            <p:ph type="title"/>
          </p:nvPr>
        </p:nvSpPr>
        <p:spPr>
          <a:xfrm>
            <a:off x="777240" y="1709735"/>
            <a:ext cx="10570207" cy="2758891"/>
          </a:xfrm>
        </p:spPr>
        <p:txBody>
          <a:bodyPr anchor="b"/>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1621FFEF-C495-D9EC-0479-7861E94BD889}"/>
              </a:ext>
            </a:extLst>
          </p:cNvPr>
          <p:cNvSpPr txBox="1">
            <a:spLocks noGrp="1"/>
          </p:cNvSpPr>
          <p:nvPr>
            <p:ph type="body" idx="1"/>
          </p:nvPr>
        </p:nvSpPr>
        <p:spPr>
          <a:xfrm>
            <a:off x="777240" y="4589465"/>
            <a:ext cx="10570207" cy="1500182"/>
          </a:xfrm>
        </p:spPr>
        <p:txBody>
          <a:bodyPr/>
          <a:lstStyle>
            <a:lvl1pPr marL="0" indent="0">
              <a:buNone/>
              <a:defRPr sz="2400"/>
            </a:lvl1pPr>
          </a:lstStyle>
          <a:p>
            <a:pPr lvl="0"/>
            <a:r>
              <a:rPr lang="en-US"/>
              <a:t>Click to edit Master text styles</a:t>
            </a:r>
          </a:p>
        </p:txBody>
      </p:sp>
      <p:sp>
        <p:nvSpPr>
          <p:cNvPr id="4" name="Date Placeholder 3">
            <a:extLst>
              <a:ext uri="{FF2B5EF4-FFF2-40B4-BE49-F238E27FC236}">
                <a16:creationId xmlns:a16="http://schemas.microsoft.com/office/drawing/2014/main" id="{216C57A4-27E8-6882-7012-2E64A4CE7BD9}"/>
              </a:ext>
            </a:extLst>
          </p:cNvPr>
          <p:cNvSpPr txBox="1">
            <a:spLocks noGrp="1"/>
          </p:cNvSpPr>
          <p:nvPr>
            <p:ph type="dt" sz="half" idx="7"/>
          </p:nvPr>
        </p:nvSpPr>
        <p:spPr/>
        <p:txBody>
          <a:bodyPr/>
          <a:lstStyle>
            <a:lvl1pPr>
              <a:defRPr/>
            </a:lvl1pPr>
          </a:lstStyle>
          <a:p>
            <a:pPr lvl="0"/>
            <a:fld id="{9274AE6C-E7DE-4477-BF31-5B0DC7A03081}" type="datetime1">
              <a:rPr lang="en-US"/>
              <a:pPr lvl="0"/>
              <a:t>1/18/2025</a:t>
            </a:fld>
            <a:endParaRPr lang="en-US"/>
          </a:p>
        </p:txBody>
      </p:sp>
      <p:sp>
        <p:nvSpPr>
          <p:cNvPr id="5" name="Footer Placeholder 4">
            <a:extLst>
              <a:ext uri="{FF2B5EF4-FFF2-40B4-BE49-F238E27FC236}">
                <a16:creationId xmlns:a16="http://schemas.microsoft.com/office/drawing/2014/main" id="{B48E36D6-FA3A-48E4-55ED-7A6EC803937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9A91438E-6BBB-AE20-F6BF-636EC7CD9E38}"/>
              </a:ext>
            </a:extLst>
          </p:cNvPr>
          <p:cNvSpPr txBox="1">
            <a:spLocks noGrp="1"/>
          </p:cNvSpPr>
          <p:nvPr>
            <p:ph type="sldNum" sz="quarter" idx="8"/>
          </p:nvPr>
        </p:nvSpPr>
        <p:spPr/>
        <p:txBody>
          <a:bodyPr/>
          <a:lstStyle>
            <a:lvl1pPr>
              <a:defRPr/>
            </a:lvl1pPr>
          </a:lstStyle>
          <a:p>
            <a:pPr lvl="0"/>
            <a:fld id="{ECD11715-73FD-4909-AC9D-8D61EF3BD20D}" type="slidenum">
              <a:t>‹#›</a:t>
            </a:fld>
            <a:endParaRPr lang="en-US"/>
          </a:p>
        </p:txBody>
      </p:sp>
    </p:spTree>
    <p:extLst>
      <p:ext uri="{BB962C8B-B14F-4D97-AF65-F5344CB8AC3E}">
        <p14:creationId xmlns:p14="http://schemas.microsoft.com/office/powerpoint/2010/main" val="443366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B6AF8-205E-F3A5-42A2-42B7F414DFD0}"/>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3629D5CB-C960-8A79-4686-180AF988D4A4}"/>
              </a:ext>
            </a:extLst>
          </p:cNvPr>
          <p:cNvSpPr txBox="1">
            <a:spLocks noGrp="1"/>
          </p:cNvSpPr>
          <p:nvPr>
            <p:ph idx="1"/>
          </p:nvPr>
        </p:nvSpPr>
        <p:spPr>
          <a:xfrm>
            <a:off x="777240" y="1825627"/>
            <a:ext cx="5242556"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C243B1-C6E5-D08F-F36C-6C5C14B0EA9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DB402-9C76-D5E4-DF07-77C25F335611}"/>
              </a:ext>
            </a:extLst>
          </p:cNvPr>
          <p:cNvSpPr txBox="1">
            <a:spLocks noGrp="1"/>
          </p:cNvSpPr>
          <p:nvPr>
            <p:ph type="dt" sz="half" idx="7"/>
          </p:nvPr>
        </p:nvSpPr>
        <p:spPr/>
        <p:txBody>
          <a:bodyPr/>
          <a:lstStyle>
            <a:lvl1pPr>
              <a:defRPr/>
            </a:lvl1pPr>
          </a:lstStyle>
          <a:p>
            <a:pPr lvl="0"/>
            <a:fld id="{EDD868FE-B15E-4FE9-B2E0-1E4617193EDF}" type="datetime1">
              <a:rPr lang="en-US"/>
              <a:pPr lvl="0"/>
              <a:t>1/18/2025</a:t>
            </a:fld>
            <a:endParaRPr lang="en-US"/>
          </a:p>
        </p:txBody>
      </p:sp>
      <p:sp>
        <p:nvSpPr>
          <p:cNvPr id="6" name="Footer Placeholder 5">
            <a:extLst>
              <a:ext uri="{FF2B5EF4-FFF2-40B4-BE49-F238E27FC236}">
                <a16:creationId xmlns:a16="http://schemas.microsoft.com/office/drawing/2014/main" id="{E0D237B8-42B6-4421-14D6-993D1EAB6E7D}"/>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FD598DD4-EFB8-F6D7-0289-38D5E06C9BAF}"/>
              </a:ext>
            </a:extLst>
          </p:cNvPr>
          <p:cNvSpPr txBox="1">
            <a:spLocks noGrp="1"/>
          </p:cNvSpPr>
          <p:nvPr>
            <p:ph type="sldNum" sz="quarter" idx="8"/>
          </p:nvPr>
        </p:nvSpPr>
        <p:spPr/>
        <p:txBody>
          <a:bodyPr/>
          <a:lstStyle>
            <a:lvl1pPr>
              <a:defRPr/>
            </a:lvl1pPr>
          </a:lstStyle>
          <a:p>
            <a:pPr lvl="0"/>
            <a:fld id="{B3DF6B44-634A-42AF-8392-FD6DA468FFE4}" type="slidenum">
              <a:t>‹#›</a:t>
            </a:fld>
            <a:endParaRPr lang="en-US"/>
          </a:p>
        </p:txBody>
      </p:sp>
    </p:spTree>
    <p:extLst>
      <p:ext uri="{BB962C8B-B14F-4D97-AF65-F5344CB8AC3E}">
        <p14:creationId xmlns:p14="http://schemas.microsoft.com/office/powerpoint/2010/main" val="2058851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C48AF-6F2F-238D-DFDE-17898D4C2273}"/>
              </a:ext>
            </a:extLst>
          </p:cNvPr>
          <p:cNvSpPr txBox="1">
            <a:spLocks noGrp="1"/>
          </p:cNvSpPr>
          <p:nvPr>
            <p:ph type="title"/>
          </p:nvPr>
        </p:nvSpPr>
        <p:spPr>
          <a:xfrm>
            <a:off x="777240" y="365129"/>
            <a:ext cx="10578144"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E810A8A9-863B-4C67-056E-0942CD808877}"/>
              </a:ext>
            </a:extLst>
          </p:cNvPr>
          <p:cNvSpPr txBox="1">
            <a:spLocks noGrp="1"/>
          </p:cNvSpPr>
          <p:nvPr>
            <p:ph type="body" idx="1"/>
          </p:nvPr>
        </p:nvSpPr>
        <p:spPr>
          <a:xfrm>
            <a:off x="777240" y="1801816"/>
            <a:ext cx="5220337" cy="935038"/>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D0E3A1A2-1D52-367F-02AD-09AC92D256A4}"/>
              </a:ext>
            </a:extLst>
          </p:cNvPr>
          <p:cNvSpPr txBox="1">
            <a:spLocks noGrp="1"/>
          </p:cNvSpPr>
          <p:nvPr>
            <p:ph idx="2"/>
          </p:nvPr>
        </p:nvSpPr>
        <p:spPr>
          <a:xfrm>
            <a:off x="777240" y="2825752"/>
            <a:ext cx="5220337" cy="336391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CBEA65-48A8-4D10-FB0F-E572F0C8ECFE}"/>
              </a:ext>
            </a:extLst>
          </p:cNvPr>
          <p:cNvSpPr txBox="1">
            <a:spLocks noGrp="1"/>
          </p:cNvSpPr>
          <p:nvPr>
            <p:ph type="body" idx="3"/>
          </p:nvPr>
        </p:nvSpPr>
        <p:spPr>
          <a:xfrm>
            <a:off x="6172200" y="1801816"/>
            <a:ext cx="5183184" cy="935038"/>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A9D59777-BD83-2D53-9BF9-383FFE68BDA2}"/>
              </a:ext>
            </a:extLst>
          </p:cNvPr>
          <p:cNvSpPr txBox="1">
            <a:spLocks noGrp="1"/>
          </p:cNvSpPr>
          <p:nvPr>
            <p:ph idx="4"/>
          </p:nvPr>
        </p:nvSpPr>
        <p:spPr>
          <a:xfrm>
            <a:off x="6172200" y="2825752"/>
            <a:ext cx="5183184" cy="336391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D1F35B-8F90-9185-F349-699F29F7D122}"/>
              </a:ext>
            </a:extLst>
          </p:cNvPr>
          <p:cNvSpPr txBox="1">
            <a:spLocks noGrp="1"/>
          </p:cNvSpPr>
          <p:nvPr>
            <p:ph type="dt" sz="half" idx="7"/>
          </p:nvPr>
        </p:nvSpPr>
        <p:spPr/>
        <p:txBody>
          <a:bodyPr/>
          <a:lstStyle>
            <a:lvl1pPr>
              <a:defRPr/>
            </a:lvl1pPr>
          </a:lstStyle>
          <a:p>
            <a:pPr lvl="0"/>
            <a:fld id="{E81A5611-9F63-4109-B8F9-9537E51ABB53}" type="datetime1">
              <a:rPr lang="en-US"/>
              <a:pPr lvl="0"/>
              <a:t>1/18/2025</a:t>
            </a:fld>
            <a:endParaRPr lang="en-US"/>
          </a:p>
        </p:txBody>
      </p:sp>
      <p:sp>
        <p:nvSpPr>
          <p:cNvPr id="8" name="Footer Placeholder 7">
            <a:extLst>
              <a:ext uri="{FF2B5EF4-FFF2-40B4-BE49-F238E27FC236}">
                <a16:creationId xmlns:a16="http://schemas.microsoft.com/office/drawing/2014/main" id="{4B0F4C31-B89B-95B3-B8DF-7EC11B7BFA41}"/>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E23E8E34-F6C1-8DFA-3273-0CD0BA1152D6}"/>
              </a:ext>
            </a:extLst>
          </p:cNvPr>
          <p:cNvSpPr txBox="1">
            <a:spLocks noGrp="1"/>
          </p:cNvSpPr>
          <p:nvPr>
            <p:ph type="sldNum" sz="quarter" idx="8"/>
          </p:nvPr>
        </p:nvSpPr>
        <p:spPr/>
        <p:txBody>
          <a:bodyPr/>
          <a:lstStyle>
            <a:lvl1pPr>
              <a:defRPr/>
            </a:lvl1pPr>
          </a:lstStyle>
          <a:p>
            <a:pPr lvl="0"/>
            <a:fld id="{6445A75D-1B0A-4798-8C08-53F991AD27BA}" type="slidenum">
              <a:t>‹#›</a:t>
            </a:fld>
            <a:endParaRPr lang="en-US"/>
          </a:p>
        </p:txBody>
      </p:sp>
    </p:spTree>
    <p:extLst>
      <p:ext uri="{BB962C8B-B14F-4D97-AF65-F5344CB8AC3E}">
        <p14:creationId xmlns:p14="http://schemas.microsoft.com/office/powerpoint/2010/main" val="2065153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D9DE-BDAF-B7F8-2F45-53AF3495C104}"/>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6BE908F1-4244-DE8D-A82B-047B7AB6F27D}"/>
              </a:ext>
            </a:extLst>
          </p:cNvPr>
          <p:cNvSpPr txBox="1">
            <a:spLocks noGrp="1"/>
          </p:cNvSpPr>
          <p:nvPr>
            <p:ph type="dt" sz="half" idx="7"/>
          </p:nvPr>
        </p:nvSpPr>
        <p:spPr/>
        <p:txBody>
          <a:bodyPr/>
          <a:lstStyle>
            <a:lvl1pPr>
              <a:defRPr/>
            </a:lvl1pPr>
          </a:lstStyle>
          <a:p>
            <a:pPr lvl="0"/>
            <a:fld id="{074CDCF9-3019-4A10-8980-5BCD1AE4DB8D}" type="datetime1">
              <a:rPr lang="en-US"/>
              <a:pPr lvl="0"/>
              <a:t>1/18/2025</a:t>
            </a:fld>
            <a:endParaRPr lang="en-US"/>
          </a:p>
        </p:txBody>
      </p:sp>
      <p:sp>
        <p:nvSpPr>
          <p:cNvPr id="4" name="Footer Placeholder 3">
            <a:extLst>
              <a:ext uri="{FF2B5EF4-FFF2-40B4-BE49-F238E27FC236}">
                <a16:creationId xmlns:a16="http://schemas.microsoft.com/office/drawing/2014/main" id="{011D63BA-844C-F940-125A-643F723CA11F}"/>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FB60F941-BF4A-EDBF-1D57-B401CC037A81}"/>
              </a:ext>
            </a:extLst>
          </p:cNvPr>
          <p:cNvSpPr txBox="1">
            <a:spLocks noGrp="1"/>
          </p:cNvSpPr>
          <p:nvPr>
            <p:ph type="sldNum" sz="quarter" idx="8"/>
          </p:nvPr>
        </p:nvSpPr>
        <p:spPr/>
        <p:txBody>
          <a:bodyPr/>
          <a:lstStyle>
            <a:lvl1pPr>
              <a:defRPr/>
            </a:lvl1pPr>
          </a:lstStyle>
          <a:p>
            <a:pPr lvl="0"/>
            <a:fld id="{2CD51CCF-ED2F-4FE2-9C8A-6968FE8AECC4}" type="slidenum">
              <a:t>‹#›</a:t>
            </a:fld>
            <a:endParaRPr lang="en-US"/>
          </a:p>
        </p:txBody>
      </p:sp>
    </p:spTree>
    <p:extLst>
      <p:ext uri="{BB962C8B-B14F-4D97-AF65-F5344CB8AC3E}">
        <p14:creationId xmlns:p14="http://schemas.microsoft.com/office/powerpoint/2010/main" val="1999191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66FCC-E7E4-6907-9FC9-433F7490BF47}"/>
              </a:ext>
            </a:extLst>
          </p:cNvPr>
          <p:cNvSpPr txBox="1">
            <a:spLocks noGrp="1"/>
          </p:cNvSpPr>
          <p:nvPr>
            <p:ph type="dt" sz="half" idx="7"/>
          </p:nvPr>
        </p:nvSpPr>
        <p:spPr/>
        <p:txBody>
          <a:bodyPr/>
          <a:lstStyle>
            <a:lvl1pPr>
              <a:defRPr/>
            </a:lvl1pPr>
          </a:lstStyle>
          <a:p>
            <a:pPr lvl="0"/>
            <a:fld id="{DDB0392D-046B-48FF-AB23-79D7F9A03195}" type="datetime1">
              <a:rPr lang="en-US"/>
              <a:pPr lvl="0"/>
              <a:t>1/18/2025</a:t>
            </a:fld>
            <a:endParaRPr lang="en-US"/>
          </a:p>
        </p:txBody>
      </p:sp>
      <p:sp>
        <p:nvSpPr>
          <p:cNvPr id="3" name="Footer Placeholder 2">
            <a:extLst>
              <a:ext uri="{FF2B5EF4-FFF2-40B4-BE49-F238E27FC236}">
                <a16:creationId xmlns:a16="http://schemas.microsoft.com/office/drawing/2014/main" id="{45B2E829-DE01-9E15-52CB-7CF5B916C0B7}"/>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3FD3C3A9-30EA-B9C6-7141-86D0D2088AD3}"/>
              </a:ext>
            </a:extLst>
          </p:cNvPr>
          <p:cNvSpPr txBox="1">
            <a:spLocks noGrp="1"/>
          </p:cNvSpPr>
          <p:nvPr>
            <p:ph type="sldNum" sz="quarter" idx="8"/>
          </p:nvPr>
        </p:nvSpPr>
        <p:spPr/>
        <p:txBody>
          <a:bodyPr/>
          <a:lstStyle>
            <a:lvl1pPr>
              <a:defRPr/>
            </a:lvl1pPr>
          </a:lstStyle>
          <a:p>
            <a:pPr lvl="0"/>
            <a:fld id="{5D1F68A4-B6C1-4347-BFED-E1F9C2D1B56E}" type="slidenum">
              <a:t>‹#›</a:t>
            </a:fld>
            <a:endParaRPr lang="en-US"/>
          </a:p>
        </p:txBody>
      </p:sp>
    </p:spTree>
    <p:extLst>
      <p:ext uri="{BB962C8B-B14F-4D97-AF65-F5344CB8AC3E}">
        <p14:creationId xmlns:p14="http://schemas.microsoft.com/office/powerpoint/2010/main" val="271524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EC5E-A778-7788-198D-19CB4A57E2DB}"/>
              </a:ext>
            </a:extLst>
          </p:cNvPr>
          <p:cNvSpPr txBox="1">
            <a:spLocks noGrp="1"/>
          </p:cNvSpPr>
          <p:nvPr>
            <p:ph type="title"/>
          </p:nvPr>
        </p:nvSpPr>
        <p:spPr>
          <a:xfrm>
            <a:off x="777240" y="457200"/>
            <a:ext cx="3994784" cy="2501898"/>
          </a:xfrm>
        </p:spPr>
        <p:txBody>
          <a:bodyPr anchor="b"/>
          <a:lstStyle>
            <a:lvl1pPr>
              <a:defRPr sz="4000"/>
            </a:lvl1pPr>
          </a:lstStyle>
          <a:p>
            <a:pPr lvl="0"/>
            <a:r>
              <a:rPr lang="en-US"/>
              <a:t>Click to edit Master title style</a:t>
            </a:r>
          </a:p>
        </p:txBody>
      </p:sp>
      <p:sp>
        <p:nvSpPr>
          <p:cNvPr id="3" name="Content Placeholder 2">
            <a:extLst>
              <a:ext uri="{FF2B5EF4-FFF2-40B4-BE49-F238E27FC236}">
                <a16:creationId xmlns:a16="http://schemas.microsoft.com/office/drawing/2014/main" id="{DCBF8667-38B7-13AF-88CC-02A363A43022}"/>
              </a:ext>
            </a:extLst>
          </p:cNvPr>
          <p:cNvSpPr txBox="1">
            <a:spLocks noGrp="1"/>
          </p:cNvSpPr>
          <p:nvPr>
            <p:ph idx="1"/>
          </p:nvPr>
        </p:nvSpPr>
        <p:spPr>
          <a:xfrm>
            <a:off x="5183184" y="457200"/>
            <a:ext cx="6172200" cy="540384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F9BA33-B77E-972B-648E-2E3A92D3758F}"/>
              </a:ext>
            </a:extLst>
          </p:cNvPr>
          <p:cNvSpPr txBox="1">
            <a:spLocks noGrp="1"/>
          </p:cNvSpPr>
          <p:nvPr>
            <p:ph type="body" idx="2"/>
          </p:nvPr>
        </p:nvSpPr>
        <p:spPr>
          <a:xfrm>
            <a:off x="777240" y="3092445"/>
            <a:ext cx="3994784" cy="2776539"/>
          </a:xfrm>
        </p:spPr>
        <p:txBody>
          <a:bodyPr/>
          <a:lstStyle>
            <a:lvl1pPr marL="0" indent="0">
              <a:buNone/>
              <a:defRPr/>
            </a:lvl1pPr>
          </a:lstStyle>
          <a:p>
            <a:pPr lvl="0"/>
            <a:r>
              <a:rPr lang="en-US"/>
              <a:t>Click to edit Master text styles</a:t>
            </a:r>
          </a:p>
        </p:txBody>
      </p:sp>
      <p:sp>
        <p:nvSpPr>
          <p:cNvPr id="5" name="Date Placeholder 4">
            <a:extLst>
              <a:ext uri="{FF2B5EF4-FFF2-40B4-BE49-F238E27FC236}">
                <a16:creationId xmlns:a16="http://schemas.microsoft.com/office/drawing/2014/main" id="{7720CECB-91E0-E0BA-ACD8-F177759E0BE7}"/>
              </a:ext>
            </a:extLst>
          </p:cNvPr>
          <p:cNvSpPr txBox="1">
            <a:spLocks noGrp="1"/>
          </p:cNvSpPr>
          <p:nvPr>
            <p:ph type="dt" sz="half" idx="7"/>
          </p:nvPr>
        </p:nvSpPr>
        <p:spPr/>
        <p:txBody>
          <a:bodyPr/>
          <a:lstStyle>
            <a:lvl1pPr>
              <a:defRPr/>
            </a:lvl1pPr>
          </a:lstStyle>
          <a:p>
            <a:pPr lvl="0"/>
            <a:fld id="{E0E1384A-CA26-4527-BF84-F80468608A8D}" type="datetime1">
              <a:rPr lang="en-US"/>
              <a:pPr lvl="0"/>
              <a:t>1/18/2025</a:t>
            </a:fld>
            <a:endParaRPr lang="en-US"/>
          </a:p>
        </p:txBody>
      </p:sp>
      <p:sp>
        <p:nvSpPr>
          <p:cNvPr id="6" name="Footer Placeholder 5">
            <a:extLst>
              <a:ext uri="{FF2B5EF4-FFF2-40B4-BE49-F238E27FC236}">
                <a16:creationId xmlns:a16="http://schemas.microsoft.com/office/drawing/2014/main" id="{93DAFD27-1B19-7E71-979F-BF84D249D835}"/>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41204CD4-2347-DD63-A200-9A025872EB08}"/>
              </a:ext>
            </a:extLst>
          </p:cNvPr>
          <p:cNvSpPr txBox="1">
            <a:spLocks noGrp="1"/>
          </p:cNvSpPr>
          <p:nvPr>
            <p:ph type="sldNum" sz="quarter" idx="8"/>
          </p:nvPr>
        </p:nvSpPr>
        <p:spPr/>
        <p:txBody>
          <a:bodyPr/>
          <a:lstStyle>
            <a:lvl1pPr>
              <a:defRPr/>
            </a:lvl1pPr>
          </a:lstStyle>
          <a:p>
            <a:pPr lvl="0"/>
            <a:fld id="{924384D5-1EB7-4C68-9E7B-F5ED165CC347}" type="slidenum">
              <a:t>‹#›</a:t>
            </a:fld>
            <a:endParaRPr lang="en-US"/>
          </a:p>
        </p:txBody>
      </p:sp>
    </p:spTree>
    <p:extLst>
      <p:ext uri="{BB962C8B-B14F-4D97-AF65-F5344CB8AC3E}">
        <p14:creationId xmlns:p14="http://schemas.microsoft.com/office/powerpoint/2010/main" val="2135035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0FE9-5462-8E9C-BA37-6B71B54AA5A5}"/>
              </a:ext>
            </a:extLst>
          </p:cNvPr>
          <p:cNvSpPr txBox="1">
            <a:spLocks noGrp="1"/>
          </p:cNvSpPr>
          <p:nvPr>
            <p:ph type="title"/>
          </p:nvPr>
        </p:nvSpPr>
        <p:spPr>
          <a:xfrm>
            <a:off x="777240" y="457200"/>
            <a:ext cx="3994784" cy="2505456"/>
          </a:xfrm>
        </p:spPr>
        <p:txBody>
          <a:bodyPr anchor="b"/>
          <a:lstStyle>
            <a:lvl1pPr>
              <a:defRPr sz="4000"/>
            </a:lvl1pPr>
          </a:lstStyle>
          <a:p>
            <a:pPr lvl="0"/>
            <a:r>
              <a:rPr lang="en-US"/>
              <a:t>Click to edit Master title style</a:t>
            </a:r>
          </a:p>
        </p:txBody>
      </p:sp>
      <p:sp>
        <p:nvSpPr>
          <p:cNvPr id="3" name="Picture Placeholder 2">
            <a:extLst>
              <a:ext uri="{FF2B5EF4-FFF2-40B4-BE49-F238E27FC236}">
                <a16:creationId xmlns:a16="http://schemas.microsoft.com/office/drawing/2014/main" id="{C97222F9-9859-57FF-7342-F8381B4E940D}"/>
              </a:ext>
            </a:extLst>
          </p:cNvPr>
          <p:cNvSpPr txBox="1">
            <a:spLocks noGrp="1"/>
          </p:cNvSpPr>
          <p:nvPr>
            <p:ph type="pic" idx="1"/>
          </p:nvPr>
        </p:nvSpPr>
        <p:spPr>
          <a:xfrm>
            <a:off x="5183184" y="457200"/>
            <a:ext cx="6172200" cy="5403847"/>
          </a:xfrm>
        </p:spPr>
        <p:txBody>
          <a:bodyPr/>
          <a:lstStyle>
            <a:lvl1pPr marL="0" indent="0">
              <a:buNone/>
              <a:defRPr sz="3200"/>
            </a:lvl1pPr>
          </a:lstStyle>
          <a:p>
            <a:pPr lvl="0"/>
            <a:r>
              <a:rPr lang="en-US"/>
              <a:t>Click icon to add picture</a:t>
            </a:r>
          </a:p>
        </p:txBody>
      </p:sp>
      <p:sp>
        <p:nvSpPr>
          <p:cNvPr id="4" name="Text Placeholder 3">
            <a:extLst>
              <a:ext uri="{FF2B5EF4-FFF2-40B4-BE49-F238E27FC236}">
                <a16:creationId xmlns:a16="http://schemas.microsoft.com/office/drawing/2014/main" id="{BC1542C2-24B6-6C24-8CD8-119E07FFA778}"/>
              </a:ext>
            </a:extLst>
          </p:cNvPr>
          <p:cNvSpPr txBox="1">
            <a:spLocks noGrp="1"/>
          </p:cNvSpPr>
          <p:nvPr>
            <p:ph type="body" idx="2"/>
          </p:nvPr>
        </p:nvSpPr>
        <p:spPr>
          <a:xfrm>
            <a:off x="777240" y="3081271"/>
            <a:ext cx="3994784" cy="2779776"/>
          </a:xfrm>
        </p:spPr>
        <p:txBody>
          <a:bodyPr/>
          <a:lstStyle>
            <a:lvl1pPr marL="0" indent="0">
              <a:buNone/>
              <a:defRPr/>
            </a:lvl1pPr>
          </a:lstStyle>
          <a:p>
            <a:pPr lvl="0"/>
            <a:r>
              <a:rPr lang="en-US"/>
              <a:t>Click to edit Master text styles</a:t>
            </a:r>
          </a:p>
        </p:txBody>
      </p:sp>
      <p:sp>
        <p:nvSpPr>
          <p:cNvPr id="5" name="Date Placeholder 4">
            <a:extLst>
              <a:ext uri="{FF2B5EF4-FFF2-40B4-BE49-F238E27FC236}">
                <a16:creationId xmlns:a16="http://schemas.microsoft.com/office/drawing/2014/main" id="{20FD705A-0BBA-2265-F642-30442D5D5994}"/>
              </a:ext>
            </a:extLst>
          </p:cNvPr>
          <p:cNvSpPr txBox="1">
            <a:spLocks noGrp="1"/>
          </p:cNvSpPr>
          <p:nvPr>
            <p:ph type="dt" sz="half" idx="7"/>
          </p:nvPr>
        </p:nvSpPr>
        <p:spPr/>
        <p:txBody>
          <a:bodyPr/>
          <a:lstStyle>
            <a:lvl1pPr>
              <a:defRPr/>
            </a:lvl1pPr>
          </a:lstStyle>
          <a:p>
            <a:pPr lvl="0"/>
            <a:fld id="{6C3EA09B-B0EE-41C7-8435-EE13E1B31433}" type="datetime1">
              <a:rPr lang="en-US"/>
              <a:pPr lvl="0"/>
              <a:t>1/18/2025</a:t>
            </a:fld>
            <a:endParaRPr lang="en-US"/>
          </a:p>
        </p:txBody>
      </p:sp>
      <p:sp>
        <p:nvSpPr>
          <p:cNvPr id="6" name="Footer Placeholder 5">
            <a:extLst>
              <a:ext uri="{FF2B5EF4-FFF2-40B4-BE49-F238E27FC236}">
                <a16:creationId xmlns:a16="http://schemas.microsoft.com/office/drawing/2014/main" id="{9E0A7B27-DCB3-AC69-25A7-58A656E7C91B}"/>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85E22651-9D95-3ADD-E65B-090D24A90A52}"/>
              </a:ext>
            </a:extLst>
          </p:cNvPr>
          <p:cNvSpPr txBox="1">
            <a:spLocks noGrp="1"/>
          </p:cNvSpPr>
          <p:nvPr>
            <p:ph type="sldNum" sz="quarter" idx="8"/>
          </p:nvPr>
        </p:nvSpPr>
        <p:spPr/>
        <p:txBody>
          <a:bodyPr/>
          <a:lstStyle>
            <a:lvl1pPr>
              <a:defRPr/>
            </a:lvl1pPr>
          </a:lstStyle>
          <a:p>
            <a:pPr lvl="0"/>
            <a:fld id="{2B5FD113-8817-4421-B36C-29AC155CD10C}" type="slidenum">
              <a:t>‹#›</a:t>
            </a:fld>
            <a:endParaRPr lang="en-US"/>
          </a:p>
        </p:txBody>
      </p:sp>
    </p:spTree>
    <p:extLst>
      <p:ext uri="{BB962C8B-B14F-4D97-AF65-F5344CB8AC3E}">
        <p14:creationId xmlns:p14="http://schemas.microsoft.com/office/powerpoint/2010/main" val="97116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38">
            <a:extLst>
              <a:ext uri="{FF2B5EF4-FFF2-40B4-BE49-F238E27FC236}">
                <a16:creationId xmlns:a16="http://schemas.microsoft.com/office/drawing/2014/main" id="{A6DDAB3D-29BA-C829-5F90-5E58288B4E6E}"/>
              </a:ext>
            </a:extLst>
          </p:cNvPr>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40">
            <a:extLst>
              <a:ext uri="{FF2B5EF4-FFF2-40B4-BE49-F238E27FC236}">
                <a16:creationId xmlns:a16="http://schemas.microsoft.com/office/drawing/2014/main" id="{DD7CFF02-748F-0345-33D2-C0A8AA57267B}"/>
              </a:ext>
            </a:extLst>
          </p:cNvPr>
          <p:cNvSpPr/>
          <p:nvPr/>
        </p:nvSpPr>
        <p:spPr>
          <a:xfrm>
            <a:off x="0" y="0"/>
            <a:ext cx="12191996" cy="6858000"/>
          </a:xfrm>
          <a:prstGeom prst="rect">
            <a:avLst/>
          </a:prstGeom>
          <a:solidFill>
            <a:srgbClr val="F1F3F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FFFFFF"/>
              </a:solidFill>
              <a:uFillTx/>
              <a:latin typeface="Gill Sans Nova"/>
            </a:endParaRPr>
          </a:p>
        </p:txBody>
      </p:sp>
      <p:grpSp>
        <p:nvGrpSpPr>
          <p:cNvPr id="4" name="Decorative Circles">
            <a:extLst>
              <a:ext uri="{FF2B5EF4-FFF2-40B4-BE49-F238E27FC236}">
                <a16:creationId xmlns:a16="http://schemas.microsoft.com/office/drawing/2014/main" id="{66B57721-FCD1-1847-AE8F-C33E64BDF9AB}"/>
              </a:ext>
            </a:extLst>
          </p:cNvPr>
          <p:cNvGrpSpPr/>
          <p:nvPr/>
        </p:nvGrpSpPr>
        <p:grpSpPr>
          <a:xfrm>
            <a:off x="0" y="0"/>
            <a:ext cx="12191996" cy="6857999"/>
            <a:chOff x="0" y="0"/>
            <a:chExt cx="12191996" cy="6857999"/>
          </a:xfrm>
        </p:grpSpPr>
        <p:sp>
          <p:nvSpPr>
            <p:cNvPr id="5" name="Oval 20">
              <a:extLst>
                <a:ext uri="{FF2B5EF4-FFF2-40B4-BE49-F238E27FC236}">
                  <a16:creationId xmlns:a16="http://schemas.microsoft.com/office/drawing/2014/main" id="{9C088502-AD4E-07DD-0BBA-880300B7E057}"/>
                </a:ext>
              </a:extLst>
            </p:cNvPr>
            <p:cNvSpPr/>
            <p:nvPr/>
          </p:nvSpPr>
          <p:spPr>
            <a:xfrm>
              <a:off x="209095" y="727606"/>
              <a:ext cx="172410" cy="17241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BDACF0">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Oval 24">
              <a:extLst>
                <a:ext uri="{FF2B5EF4-FFF2-40B4-BE49-F238E27FC236}">
                  <a16:creationId xmlns:a16="http://schemas.microsoft.com/office/drawing/2014/main" id="{7DC18D00-1CA1-6DD3-2141-9F9D9C6F20DB}"/>
                </a:ext>
              </a:extLst>
            </p:cNvPr>
            <p:cNvSpPr/>
            <p:nvPr/>
          </p:nvSpPr>
          <p:spPr>
            <a:xfrm>
              <a:off x="949942" y="136519"/>
              <a:ext cx="113367" cy="11336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39E29">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7" name="Oval 30">
              <a:extLst>
                <a:ext uri="{FF2B5EF4-FFF2-40B4-BE49-F238E27FC236}">
                  <a16:creationId xmlns:a16="http://schemas.microsoft.com/office/drawing/2014/main" id="{2AB5866B-7251-594D-3A4E-56DD4F97614B}"/>
                </a:ext>
              </a:extLst>
            </p:cNvPr>
            <p:cNvSpPr/>
            <p:nvPr/>
          </p:nvSpPr>
          <p:spPr>
            <a:xfrm>
              <a:off x="11575289" y="5859045"/>
              <a:ext cx="305784" cy="3057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CA7FF1">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8" name="Oval 6">
              <a:extLst>
                <a:ext uri="{FF2B5EF4-FFF2-40B4-BE49-F238E27FC236}">
                  <a16:creationId xmlns:a16="http://schemas.microsoft.com/office/drawing/2014/main" id="{38B833A2-2AC3-BB0F-D8D2-6FDBA6690E5B}"/>
                </a:ext>
              </a:extLst>
            </p:cNvPr>
            <p:cNvSpPr/>
            <p:nvPr/>
          </p:nvSpPr>
          <p:spPr>
            <a:xfrm>
              <a:off x="95728" y="1133938"/>
              <a:ext cx="226734" cy="2267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294AE7">
                <a:alpha val="5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9" name="Oval 46">
              <a:extLst>
                <a:ext uri="{FF2B5EF4-FFF2-40B4-BE49-F238E27FC236}">
                  <a16:creationId xmlns:a16="http://schemas.microsoft.com/office/drawing/2014/main" id="{88989951-5D65-8CC7-D567-62E07FA649C5}"/>
                </a:ext>
              </a:extLst>
            </p:cNvPr>
            <p:cNvSpPr/>
            <p:nvPr/>
          </p:nvSpPr>
          <p:spPr>
            <a:xfrm>
              <a:off x="11536829" y="554419"/>
              <a:ext cx="382703" cy="3827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9B82E8">
                <a:alpha val="72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0" name="Oval 47">
              <a:extLst>
                <a:ext uri="{FF2B5EF4-FFF2-40B4-BE49-F238E27FC236}">
                  <a16:creationId xmlns:a16="http://schemas.microsoft.com/office/drawing/2014/main" id="{2E3310CC-624D-BE4F-B85D-3A7FB3E5B62A}"/>
                </a:ext>
              </a:extLst>
            </p:cNvPr>
            <p:cNvSpPr/>
            <p:nvPr/>
          </p:nvSpPr>
          <p:spPr>
            <a:xfrm>
              <a:off x="11224305" y="299804"/>
              <a:ext cx="113367" cy="11336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39E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1" name="Oval 48">
              <a:extLst>
                <a:ext uri="{FF2B5EF4-FFF2-40B4-BE49-F238E27FC236}">
                  <a16:creationId xmlns:a16="http://schemas.microsoft.com/office/drawing/2014/main" id="{6CC2F378-41F6-8C7E-3F0D-B3A82784ED9C}"/>
                </a:ext>
              </a:extLst>
            </p:cNvPr>
            <p:cNvSpPr/>
            <p:nvPr/>
          </p:nvSpPr>
          <p:spPr>
            <a:xfrm>
              <a:off x="11629631" y="5482358"/>
              <a:ext cx="94155" cy="9415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3BEBE">
                <a:alpha val="2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2" name="Oval 50">
              <a:extLst>
                <a:ext uri="{FF2B5EF4-FFF2-40B4-BE49-F238E27FC236}">
                  <a16:creationId xmlns:a16="http://schemas.microsoft.com/office/drawing/2014/main" id="{C4B0EB37-5453-0935-4664-AFE45AFC032F}"/>
                </a:ext>
              </a:extLst>
            </p:cNvPr>
            <p:cNvSpPr/>
            <p:nvPr/>
          </p:nvSpPr>
          <p:spPr>
            <a:xfrm>
              <a:off x="10415326" y="6124962"/>
              <a:ext cx="113367" cy="11336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294AE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3" name="Oval 51">
              <a:extLst>
                <a:ext uri="{FF2B5EF4-FFF2-40B4-BE49-F238E27FC236}">
                  <a16:creationId xmlns:a16="http://schemas.microsoft.com/office/drawing/2014/main" id="{4B6E2376-ECE3-F3E5-E2A0-BE08EFB028E3}"/>
                </a:ext>
              </a:extLst>
            </p:cNvPr>
            <p:cNvSpPr/>
            <p:nvPr/>
          </p:nvSpPr>
          <p:spPr>
            <a:xfrm>
              <a:off x="10120378" y="6255986"/>
              <a:ext cx="305784" cy="3057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DD4F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4" name="Oval 52">
              <a:extLst>
                <a:ext uri="{FF2B5EF4-FFF2-40B4-BE49-F238E27FC236}">
                  <a16:creationId xmlns:a16="http://schemas.microsoft.com/office/drawing/2014/main" id="{6838DD9B-1B72-9664-AEDD-A7464BA6B12C}"/>
                </a:ext>
              </a:extLst>
            </p:cNvPr>
            <p:cNvSpPr/>
            <p:nvPr/>
          </p:nvSpPr>
          <p:spPr>
            <a:xfrm>
              <a:off x="9934343" y="6204350"/>
              <a:ext cx="113367" cy="11336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97F3C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5" name="Freeform: Shape 53">
              <a:extLst>
                <a:ext uri="{FF2B5EF4-FFF2-40B4-BE49-F238E27FC236}">
                  <a16:creationId xmlns:a16="http://schemas.microsoft.com/office/drawing/2014/main" id="{A7603C1F-DA08-384B-A455-8B96BF9A3EB1}"/>
                </a:ext>
              </a:extLst>
            </p:cNvPr>
            <p:cNvSpPr/>
            <p:nvPr/>
          </p:nvSpPr>
          <p:spPr>
            <a:xfrm>
              <a:off x="11642241" y="6317717"/>
              <a:ext cx="549755" cy="540282"/>
            </a:xfrm>
            <a:custGeom>
              <a:avLst/>
              <a:gdLst>
                <a:gd name="f0" fmla="val 10800000"/>
                <a:gd name="f1" fmla="val 5400000"/>
                <a:gd name="f2" fmla="val 180"/>
                <a:gd name="f3" fmla="val w"/>
                <a:gd name="f4" fmla="val h"/>
                <a:gd name="f5" fmla="val 0"/>
                <a:gd name="f6" fmla="val 2115556"/>
                <a:gd name="f7" fmla="val 2079100"/>
                <a:gd name="f8" fmla="val 1224540"/>
                <a:gd name="f9" fmla="val 1562687"/>
                <a:gd name="f10" fmla="val 1868823"/>
                <a:gd name="f11" fmla="val 137062"/>
                <a:gd name="f12" fmla="val 2090421"/>
                <a:gd name="f13" fmla="val 358660"/>
                <a:gd name="f14" fmla="val 386315"/>
                <a:gd name="f15" fmla="val 2062765"/>
                <a:gd name="f16" fmla="val 2100710"/>
                <a:gd name="f17" fmla="val 348370"/>
                <a:gd name="f18" fmla="val 279625"/>
                <a:gd name="f19" fmla="val 2003461"/>
                <a:gd name="f20" fmla="val 104938"/>
                <a:gd name="f21" fmla="val 1791789"/>
                <a:gd name="f22" fmla="val 1520419"/>
                <a:gd name="f23" fmla="val 548245"/>
                <a:gd name="f24" fmla="+- 0 0 -90"/>
                <a:gd name="f25" fmla="*/ f3 1 2115556"/>
                <a:gd name="f26" fmla="*/ f4 1 2079100"/>
                <a:gd name="f27" fmla="val f5"/>
                <a:gd name="f28" fmla="val f6"/>
                <a:gd name="f29" fmla="val f7"/>
                <a:gd name="f30" fmla="*/ f24 f0 1"/>
                <a:gd name="f31" fmla="+- f29 0 f27"/>
                <a:gd name="f32" fmla="+- f28 0 f27"/>
                <a:gd name="f33" fmla="*/ f30 1 f2"/>
                <a:gd name="f34" fmla="*/ f32 1 2115556"/>
                <a:gd name="f35" fmla="*/ f31 1 2079100"/>
                <a:gd name="f36" fmla="*/ 1224540 f32 1"/>
                <a:gd name="f37" fmla="*/ 0 f31 1"/>
                <a:gd name="f38" fmla="*/ 2090421 f32 1"/>
                <a:gd name="f39" fmla="*/ 358660 f31 1"/>
                <a:gd name="f40" fmla="*/ 2115556 f32 1"/>
                <a:gd name="f41" fmla="*/ 386315 f31 1"/>
                <a:gd name="f42" fmla="*/ 2062765 f31 1"/>
                <a:gd name="f43" fmla="*/ 2100710 f32 1"/>
                <a:gd name="f44" fmla="*/ 2079100 f31 1"/>
                <a:gd name="f45" fmla="*/ 348370 f32 1"/>
                <a:gd name="f46" fmla="*/ 279625 f32 1"/>
                <a:gd name="f47" fmla="*/ 2003461 f31 1"/>
                <a:gd name="f48" fmla="*/ 0 f32 1"/>
                <a:gd name="f49" fmla="*/ 1224540 f31 1"/>
                <a:gd name="f50" fmla="+- f33 0 f1"/>
                <a:gd name="f51" fmla="*/ f36 1 2115556"/>
                <a:gd name="f52" fmla="*/ f37 1 2079100"/>
                <a:gd name="f53" fmla="*/ f38 1 2115556"/>
                <a:gd name="f54" fmla="*/ f39 1 2079100"/>
                <a:gd name="f55" fmla="*/ f40 1 2115556"/>
                <a:gd name="f56" fmla="*/ f41 1 2079100"/>
                <a:gd name="f57" fmla="*/ f42 1 2079100"/>
                <a:gd name="f58" fmla="*/ f43 1 2115556"/>
                <a:gd name="f59" fmla="*/ f44 1 2079100"/>
                <a:gd name="f60" fmla="*/ f45 1 2115556"/>
                <a:gd name="f61" fmla="*/ f46 1 2115556"/>
                <a:gd name="f62" fmla="*/ f47 1 2079100"/>
                <a:gd name="f63" fmla="*/ f48 1 2115556"/>
                <a:gd name="f64" fmla="*/ f49 1 2079100"/>
                <a:gd name="f65" fmla="*/ f27 1 f34"/>
                <a:gd name="f66" fmla="*/ f28 1 f34"/>
                <a:gd name="f67" fmla="*/ f27 1 f35"/>
                <a:gd name="f68" fmla="*/ f29 1 f35"/>
                <a:gd name="f69" fmla="*/ f51 1 f34"/>
                <a:gd name="f70" fmla="*/ f52 1 f35"/>
                <a:gd name="f71" fmla="*/ f53 1 f34"/>
                <a:gd name="f72" fmla="*/ f54 1 f35"/>
                <a:gd name="f73" fmla="*/ f55 1 f34"/>
                <a:gd name="f74" fmla="*/ f56 1 f35"/>
                <a:gd name="f75" fmla="*/ f57 1 f35"/>
                <a:gd name="f76" fmla="*/ f58 1 f34"/>
                <a:gd name="f77" fmla="*/ f59 1 f35"/>
                <a:gd name="f78" fmla="*/ f60 1 f34"/>
                <a:gd name="f79" fmla="*/ f61 1 f34"/>
                <a:gd name="f80" fmla="*/ f62 1 f35"/>
                <a:gd name="f81" fmla="*/ f63 1 f34"/>
                <a:gd name="f82" fmla="*/ f64 1 f35"/>
                <a:gd name="f83" fmla="*/ f65 f25 1"/>
                <a:gd name="f84" fmla="*/ f66 f25 1"/>
                <a:gd name="f85" fmla="*/ f68 f26 1"/>
                <a:gd name="f86" fmla="*/ f67 f26 1"/>
                <a:gd name="f87" fmla="*/ f69 f25 1"/>
                <a:gd name="f88" fmla="*/ f70 f26 1"/>
                <a:gd name="f89" fmla="*/ f71 f25 1"/>
                <a:gd name="f90" fmla="*/ f72 f26 1"/>
                <a:gd name="f91" fmla="*/ f73 f25 1"/>
                <a:gd name="f92" fmla="*/ f74 f26 1"/>
                <a:gd name="f93" fmla="*/ f75 f26 1"/>
                <a:gd name="f94" fmla="*/ f76 f25 1"/>
                <a:gd name="f95" fmla="*/ f77 f26 1"/>
                <a:gd name="f96" fmla="*/ f78 f25 1"/>
                <a:gd name="f97" fmla="*/ f79 f25 1"/>
                <a:gd name="f98" fmla="*/ f80 f26 1"/>
                <a:gd name="f99" fmla="*/ f81 f25 1"/>
                <a:gd name="f100" fmla="*/ f82 f26 1"/>
              </a:gdLst>
              <a:ahLst/>
              <a:cxnLst>
                <a:cxn ang="3cd4">
                  <a:pos x="hc" y="t"/>
                </a:cxn>
                <a:cxn ang="0">
                  <a:pos x="r" y="vc"/>
                </a:cxn>
                <a:cxn ang="cd4">
                  <a:pos x="hc" y="b"/>
                </a:cxn>
                <a:cxn ang="cd2">
                  <a:pos x="l" y="vc"/>
                </a:cxn>
                <a:cxn ang="f50">
                  <a:pos x="f87" y="f88"/>
                </a:cxn>
                <a:cxn ang="f50">
                  <a:pos x="f89" y="f90"/>
                </a:cxn>
                <a:cxn ang="f50">
                  <a:pos x="f91" y="f92"/>
                </a:cxn>
                <a:cxn ang="f50">
                  <a:pos x="f91" y="f93"/>
                </a:cxn>
                <a:cxn ang="f50">
                  <a:pos x="f94" y="f95"/>
                </a:cxn>
                <a:cxn ang="f50">
                  <a:pos x="f96" y="f95"/>
                </a:cxn>
                <a:cxn ang="f50">
                  <a:pos x="f97" y="f98"/>
                </a:cxn>
                <a:cxn ang="f50">
                  <a:pos x="f99" y="f100"/>
                </a:cxn>
                <a:cxn ang="f50">
                  <a:pos x="f87" y="f88"/>
                </a:cxn>
              </a:cxnLst>
              <a:rect l="f83" t="f86" r="f84" b="f85"/>
              <a:pathLst>
                <a:path w="2115556" h="2079100">
                  <a:moveTo>
                    <a:pt x="f8" y="f5"/>
                  </a:moveTo>
                  <a:cubicBezTo>
                    <a:pt x="f9" y="f5"/>
                    <a:pt x="f10" y="f11"/>
                    <a:pt x="f12" y="f13"/>
                  </a:cubicBezTo>
                  <a:lnTo>
                    <a:pt x="f6" y="f14"/>
                  </a:lnTo>
                  <a:lnTo>
                    <a:pt x="f6" y="f15"/>
                  </a:lnTo>
                  <a:lnTo>
                    <a:pt x="f16" y="f7"/>
                  </a:lnTo>
                  <a:lnTo>
                    <a:pt x="f17" y="f7"/>
                  </a:lnTo>
                  <a:lnTo>
                    <a:pt x="f18" y="f19"/>
                  </a:lnTo>
                  <a:cubicBezTo>
                    <a:pt x="f20" y="f21"/>
                    <a:pt x="f5" y="f22"/>
                    <a:pt x="f5" y="f8"/>
                  </a:cubicBezTo>
                  <a:cubicBezTo>
                    <a:pt x="f5" y="f23"/>
                    <a:pt x="f23" y="f5"/>
                    <a:pt x="f8" y="f5"/>
                  </a:cubicBezTo>
                  <a:close/>
                </a:path>
              </a:pathLst>
            </a:custGeom>
            <a:solidFill>
              <a:srgbClr val="97F3C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FFFFFF"/>
                </a:solidFill>
                <a:uFillTx/>
                <a:latin typeface="Gill Sans Nova"/>
              </a:endParaRPr>
            </a:p>
          </p:txBody>
        </p:sp>
        <p:sp>
          <p:nvSpPr>
            <p:cNvPr id="16" name="Freeform: Shape 55">
              <a:extLst>
                <a:ext uri="{FF2B5EF4-FFF2-40B4-BE49-F238E27FC236}">
                  <a16:creationId xmlns:a16="http://schemas.microsoft.com/office/drawing/2014/main" id="{B635C795-3C9A-2751-00A6-6DB38115DF70}"/>
                </a:ext>
              </a:extLst>
            </p:cNvPr>
            <p:cNvSpPr/>
            <p:nvPr/>
          </p:nvSpPr>
          <p:spPr>
            <a:xfrm>
              <a:off x="0" y="0"/>
              <a:ext cx="510198" cy="538334"/>
            </a:xfrm>
            <a:custGeom>
              <a:avLst/>
              <a:gdLst>
                <a:gd name="f0" fmla="val 10800000"/>
                <a:gd name="f1" fmla="val 5400000"/>
                <a:gd name="f2" fmla="val 180"/>
                <a:gd name="f3" fmla="val w"/>
                <a:gd name="f4" fmla="val h"/>
                <a:gd name="f5" fmla="val 0"/>
                <a:gd name="f6" fmla="val 510196"/>
                <a:gd name="f7" fmla="val 538336"/>
                <a:gd name="f8" fmla="val 459276"/>
                <a:gd name="f9" fmla="val 482126"/>
                <a:gd name="f10" fmla="val 42098"/>
                <a:gd name="f11" fmla="val 500201"/>
                <a:gd name="f12" fmla="val 84833"/>
                <a:gd name="f13" fmla="val 131817"/>
                <a:gd name="f14" fmla="val 181136"/>
                <a:gd name="f15" fmla="val 378412"/>
                <a:gd name="f16" fmla="val 350272"/>
                <a:gd name="f17" fmla="val 152996"/>
                <a:gd name="f18" fmla="val 103677"/>
                <a:gd name="f19" fmla="val 56693"/>
                <a:gd name="f20" fmla="val 528341"/>
                <a:gd name="f21" fmla="val 13958"/>
                <a:gd name="f22" fmla="val 510266"/>
                <a:gd name="f23" fmla="val 502690"/>
                <a:gd name="f24" fmla="+- 0 0 -90"/>
                <a:gd name="f25" fmla="*/ f3 1 510196"/>
                <a:gd name="f26" fmla="*/ f4 1 538336"/>
                <a:gd name="f27" fmla="val f5"/>
                <a:gd name="f28" fmla="val f6"/>
                <a:gd name="f29" fmla="val f7"/>
                <a:gd name="f30" fmla="*/ f24 f0 1"/>
                <a:gd name="f31" fmla="+- f29 0 f27"/>
                <a:gd name="f32" fmla="+- f28 0 f27"/>
                <a:gd name="f33" fmla="*/ f30 1 f2"/>
                <a:gd name="f34" fmla="*/ f32 1 510196"/>
                <a:gd name="f35" fmla="*/ f31 1 538336"/>
                <a:gd name="f36" fmla="*/ 0 f32 1"/>
                <a:gd name="f37" fmla="*/ 0 f31 1"/>
                <a:gd name="f38" fmla="*/ 459276 f32 1"/>
                <a:gd name="f39" fmla="*/ 482126 f32 1"/>
                <a:gd name="f40" fmla="*/ 42098 f31 1"/>
                <a:gd name="f41" fmla="*/ 510196 f32 1"/>
                <a:gd name="f42" fmla="*/ 181136 f31 1"/>
                <a:gd name="f43" fmla="*/ 152996 f32 1"/>
                <a:gd name="f44" fmla="*/ 538336 f31 1"/>
                <a:gd name="f45" fmla="*/ 13958 f32 1"/>
                <a:gd name="f46" fmla="*/ 510266 f31 1"/>
                <a:gd name="f47" fmla="*/ 502690 f31 1"/>
                <a:gd name="f48" fmla="+- f33 0 f1"/>
                <a:gd name="f49" fmla="*/ f36 1 510196"/>
                <a:gd name="f50" fmla="*/ f37 1 538336"/>
                <a:gd name="f51" fmla="*/ f38 1 510196"/>
                <a:gd name="f52" fmla="*/ f39 1 510196"/>
                <a:gd name="f53" fmla="*/ f40 1 538336"/>
                <a:gd name="f54" fmla="*/ f41 1 510196"/>
                <a:gd name="f55" fmla="*/ f42 1 538336"/>
                <a:gd name="f56" fmla="*/ f43 1 510196"/>
                <a:gd name="f57" fmla="*/ f44 1 538336"/>
                <a:gd name="f58" fmla="*/ f45 1 510196"/>
                <a:gd name="f59" fmla="*/ f46 1 538336"/>
                <a:gd name="f60" fmla="*/ f47 1 538336"/>
                <a:gd name="f61" fmla="*/ f27 1 f34"/>
                <a:gd name="f62" fmla="*/ f28 1 f34"/>
                <a:gd name="f63" fmla="*/ f27 1 f35"/>
                <a:gd name="f64" fmla="*/ f29 1 f35"/>
                <a:gd name="f65" fmla="*/ f49 1 f34"/>
                <a:gd name="f66" fmla="*/ f50 1 f35"/>
                <a:gd name="f67" fmla="*/ f51 1 f34"/>
                <a:gd name="f68" fmla="*/ f52 1 f34"/>
                <a:gd name="f69" fmla="*/ f53 1 f35"/>
                <a:gd name="f70" fmla="*/ f54 1 f34"/>
                <a:gd name="f71" fmla="*/ f55 1 f35"/>
                <a:gd name="f72" fmla="*/ f56 1 f34"/>
                <a:gd name="f73" fmla="*/ f57 1 f35"/>
                <a:gd name="f74" fmla="*/ f58 1 f34"/>
                <a:gd name="f75" fmla="*/ f59 1 f35"/>
                <a:gd name="f76" fmla="*/ f60 1 f35"/>
                <a:gd name="f77" fmla="*/ f61 f25 1"/>
                <a:gd name="f78" fmla="*/ f62 f25 1"/>
                <a:gd name="f79" fmla="*/ f64 f26 1"/>
                <a:gd name="f80" fmla="*/ f63 f26 1"/>
                <a:gd name="f81" fmla="*/ f65 f25 1"/>
                <a:gd name="f82" fmla="*/ f66 f26 1"/>
                <a:gd name="f83" fmla="*/ f67 f25 1"/>
                <a:gd name="f84" fmla="*/ f68 f25 1"/>
                <a:gd name="f85" fmla="*/ f69 f26 1"/>
                <a:gd name="f86" fmla="*/ f70 f25 1"/>
                <a:gd name="f87" fmla="*/ f71 f26 1"/>
                <a:gd name="f88" fmla="*/ f72 f25 1"/>
                <a:gd name="f89" fmla="*/ f73 f26 1"/>
                <a:gd name="f90" fmla="*/ f74 f25 1"/>
                <a:gd name="f91" fmla="*/ f75 f26 1"/>
                <a:gd name="f92" fmla="*/ f76 f26 1"/>
              </a:gdLst>
              <a:ahLst/>
              <a:cxnLst>
                <a:cxn ang="3cd4">
                  <a:pos x="hc" y="t"/>
                </a:cxn>
                <a:cxn ang="0">
                  <a:pos x="r" y="vc"/>
                </a:cxn>
                <a:cxn ang="cd4">
                  <a:pos x="hc" y="b"/>
                </a:cxn>
                <a:cxn ang="cd2">
                  <a:pos x="l" y="vc"/>
                </a:cxn>
                <a:cxn ang="f48">
                  <a:pos x="f81" y="f82"/>
                </a:cxn>
                <a:cxn ang="f48">
                  <a:pos x="f83" y="f82"/>
                </a:cxn>
                <a:cxn ang="f48">
                  <a:pos x="f84" y="f85"/>
                </a:cxn>
                <a:cxn ang="f48">
                  <a:pos x="f86" y="f87"/>
                </a:cxn>
                <a:cxn ang="f48">
                  <a:pos x="f88" y="f89"/>
                </a:cxn>
                <a:cxn ang="f48">
                  <a:pos x="f90" y="f91"/>
                </a:cxn>
                <a:cxn ang="f48">
                  <a:pos x="f81" y="f92"/>
                </a:cxn>
              </a:cxnLst>
              <a:rect l="f77" t="f80" r="f78" b="f79"/>
              <a:pathLst>
                <a:path w="510196" h="538336">
                  <a:moveTo>
                    <a:pt x="f5" y="f5"/>
                  </a:moveTo>
                  <a:lnTo>
                    <a:pt x="f8" y="f5"/>
                  </a:lnTo>
                  <a:lnTo>
                    <a:pt x="f9" y="f10"/>
                  </a:lnTo>
                  <a:cubicBezTo>
                    <a:pt x="f11" y="f12"/>
                    <a:pt x="f6" y="f13"/>
                    <a:pt x="f6" y="f14"/>
                  </a:cubicBezTo>
                  <a:cubicBezTo>
                    <a:pt x="f6" y="f15"/>
                    <a:pt x="f16" y="f7"/>
                    <a:pt x="f17" y="f7"/>
                  </a:cubicBezTo>
                  <a:cubicBezTo>
                    <a:pt x="f18" y="f7"/>
                    <a:pt x="f19" y="f20"/>
                    <a:pt x="f21" y="f22"/>
                  </a:cubicBezTo>
                  <a:lnTo>
                    <a:pt x="f5" y="f23"/>
                  </a:lnTo>
                  <a:close/>
                </a:path>
              </a:pathLst>
            </a:custGeom>
            <a:solidFill>
              <a:srgbClr val="EDD4F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FFFFFF"/>
                </a:solidFill>
                <a:uFillTx/>
                <a:latin typeface="Gill Sans Nova"/>
              </a:endParaRPr>
            </a:p>
          </p:txBody>
        </p:sp>
        <p:sp>
          <p:nvSpPr>
            <p:cNvPr id="17" name="Freeform: Shape 57">
              <a:extLst>
                <a:ext uri="{FF2B5EF4-FFF2-40B4-BE49-F238E27FC236}">
                  <a16:creationId xmlns:a16="http://schemas.microsoft.com/office/drawing/2014/main" id="{3CE6C6F9-6033-FA38-E720-2DB43ED05A5D}"/>
                </a:ext>
              </a:extLst>
            </p:cNvPr>
            <p:cNvSpPr/>
            <p:nvPr/>
          </p:nvSpPr>
          <p:spPr>
            <a:xfrm>
              <a:off x="10528694" y="0"/>
              <a:ext cx="554071" cy="282750"/>
            </a:xfrm>
            <a:custGeom>
              <a:avLst/>
              <a:gdLst>
                <a:gd name="f0" fmla="val 10800000"/>
                <a:gd name="f1" fmla="val 5400000"/>
                <a:gd name="f2" fmla="val 180"/>
                <a:gd name="f3" fmla="val w"/>
                <a:gd name="f4" fmla="val h"/>
                <a:gd name="f5" fmla="val 0"/>
                <a:gd name="f6" fmla="val 309162"/>
                <a:gd name="f7" fmla="val 157771"/>
                <a:gd name="f8" fmla="val 644"/>
                <a:gd name="f9" fmla="val 308518"/>
                <a:gd name="f10" fmla="val 3190"/>
                <a:gd name="f11" fmla="val 88563"/>
                <a:gd name="f12" fmla="val 239954"/>
                <a:gd name="f13" fmla="val 154581"/>
                <a:gd name="f14" fmla="val 69208"/>
                <a:gd name="f15" fmla="+- 0 0 -90"/>
                <a:gd name="f16" fmla="*/ f3 1 309162"/>
                <a:gd name="f17" fmla="*/ f4 1 157771"/>
                <a:gd name="f18" fmla="val f5"/>
                <a:gd name="f19" fmla="val f6"/>
                <a:gd name="f20" fmla="val f7"/>
                <a:gd name="f21" fmla="*/ f15 f0 1"/>
                <a:gd name="f22" fmla="+- f20 0 f18"/>
                <a:gd name="f23" fmla="+- f19 0 f18"/>
                <a:gd name="f24" fmla="*/ f21 1 f2"/>
                <a:gd name="f25" fmla="*/ f23 1 309162"/>
                <a:gd name="f26" fmla="*/ f22 1 157771"/>
                <a:gd name="f27" fmla="*/ 644 f23 1"/>
                <a:gd name="f28" fmla="*/ 0 f22 1"/>
                <a:gd name="f29" fmla="*/ 308518 f23 1"/>
                <a:gd name="f30" fmla="*/ 309162 f23 1"/>
                <a:gd name="f31" fmla="*/ 3190 f22 1"/>
                <a:gd name="f32" fmla="*/ 154581 f23 1"/>
                <a:gd name="f33" fmla="*/ 157771 f22 1"/>
                <a:gd name="f34" fmla="*/ 0 f23 1"/>
                <a:gd name="f35" fmla="+- f24 0 f1"/>
                <a:gd name="f36" fmla="*/ f27 1 309162"/>
                <a:gd name="f37" fmla="*/ f28 1 157771"/>
                <a:gd name="f38" fmla="*/ f29 1 309162"/>
                <a:gd name="f39" fmla="*/ f30 1 309162"/>
                <a:gd name="f40" fmla="*/ f31 1 157771"/>
                <a:gd name="f41" fmla="*/ f32 1 309162"/>
                <a:gd name="f42" fmla="*/ f33 1 157771"/>
                <a:gd name="f43" fmla="*/ f34 1 309162"/>
                <a:gd name="f44" fmla="*/ f18 1 f25"/>
                <a:gd name="f45" fmla="*/ f19 1 f25"/>
                <a:gd name="f46" fmla="*/ f18 1 f26"/>
                <a:gd name="f47" fmla="*/ f20 1 f26"/>
                <a:gd name="f48" fmla="*/ f36 1 f25"/>
                <a:gd name="f49" fmla="*/ f37 1 f26"/>
                <a:gd name="f50" fmla="*/ f38 1 f25"/>
                <a:gd name="f51" fmla="*/ f39 1 f25"/>
                <a:gd name="f52" fmla="*/ f40 1 f26"/>
                <a:gd name="f53" fmla="*/ f41 1 f25"/>
                <a:gd name="f54" fmla="*/ f42 1 f26"/>
                <a:gd name="f55" fmla="*/ f43 1 f25"/>
                <a:gd name="f56" fmla="*/ f44 f16 1"/>
                <a:gd name="f57" fmla="*/ f45 f16 1"/>
                <a:gd name="f58" fmla="*/ f47 f17 1"/>
                <a:gd name="f59" fmla="*/ f46 f17 1"/>
                <a:gd name="f60" fmla="*/ f48 f16 1"/>
                <a:gd name="f61" fmla="*/ f49 f17 1"/>
                <a:gd name="f62" fmla="*/ f50 f16 1"/>
                <a:gd name="f63" fmla="*/ f51 f16 1"/>
                <a:gd name="f64" fmla="*/ f52 f17 1"/>
                <a:gd name="f65" fmla="*/ f53 f16 1"/>
                <a:gd name="f66" fmla="*/ f54 f17 1"/>
                <a:gd name="f67" fmla="*/ f55 f16 1"/>
              </a:gdLst>
              <a:ahLst/>
              <a:cxnLst>
                <a:cxn ang="3cd4">
                  <a:pos x="hc" y="t"/>
                </a:cxn>
                <a:cxn ang="0">
                  <a:pos x="r" y="vc"/>
                </a:cxn>
                <a:cxn ang="cd4">
                  <a:pos x="hc" y="b"/>
                </a:cxn>
                <a:cxn ang="cd2">
                  <a:pos x="l" y="vc"/>
                </a:cxn>
                <a:cxn ang="f35">
                  <a:pos x="f60" y="f61"/>
                </a:cxn>
                <a:cxn ang="f35">
                  <a:pos x="f62" y="f61"/>
                </a:cxn>
                <a:cxn ang="f35">
                  <a:pos x="f63" y="f64"/>
                </a:cxn>
                <a:cxn ang="f35">
                  <a:pos x="f65" y="f66"/>
                </a:cxn>
                <a:cxn ang="f35">
                  <a:pos x="f67" y="f64"/>
                </a:cxn>
              </a:cxnLst>
              <a:rect l="f56" t="f59" r="f57" b="f58"/>
              <a:pathLst>
                <a:path w="309162" h="157771">
                  <a:moveTo>
                    <a:pt x="f8" y="f5"/>
                  </a:moveTo>
                  <a:lnTo>
                    <a:pt x="f9" y="f5"/>
                  </a:lnTo>
                  <a:lnTo>
                    <a:pt x="f6" y="f10"/>
                  </a:lnTo>
                  <a:cubicBezTo>
                    <a:pt x="f6" y="f11"/>
                    <a:pt x="f12" y="f7"/>
                    <a:pt x="f13" y="f7"/>
                  </a:cubicBezTo>
                  <a:cubicBezTo>
                    <a:pt x="f14" y="f7"/>
                    <a:pt x="f5" y="f11"/>
                    <a:pt x="f5" y="f10"/>
                  </a:cubicBezTo>
                  <a:close/>
                </a:path>
              </a:pathLst>
            </a:custGeom>
            <a:solidFill>
              <a:srgbClr val="6BB9E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FFFFFF"/>
                </a:solidFill>
                <a:uFillTx/>
                <a:latin typeface="Gill Sans Nova"/>
              </a:endParaRPr>
            </a:p>
          </p:txBody>
        </p:sp>
        <p:sp>
          <p:nvSpPr>
            <p:cNvPr id="18" name="Oval 9">
              <a:extLst>
                <a:ext uri="{FF2B5EF4-FFF2-40B4-BE49-F238E27FC236}">
                  <a16:creationId xmlns:a16="http://schemas.microsoft.com/office/drawing/2014/main" id="{BE0DC3C5-B1DC-6DF0-A26B-B175B0520B86}"/>
                </a:ext>
              </a:extLst>
            </p:cNvPr>
            <p:cNvSpPr/>
            <p:nvPr/>
          </p:nvSpPr>
          <p:spPr>
            <a:xfrm>
              <a:off x="504136" y="1132502"/>
              <a:ext cx="84682" cy="846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592F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19" name="Freeform: Shape 60">
              <a:extLst>
                <a:ext uri="{FF2B5EF4-FFF2-40B4-BE49-F238E27FC236}">
                  <a16:creationId xmlns:a16="http://schemas.microsoft.com/office/drawing/2014/main" id="{2D8B0541-C999-53C8-00AC-E089A91759E2}"/>
                </a:ext>
              </a:extLst>
            </p:cNvPr>
            <p:cNvSpPr/>
            <p:nvPr/>
          </p:nvSpPr>
          <p:spPr>
            <a:xfrm>
              <a:off x="12051343" y="5576514"/>
              <a:ext cx="137598" cy="210485"/>
            </a:xfrm>
            <a:custGeom>
              <a:avLst/>
              <a:gdLst>
                <a:gd name="f0" fmla="val 10800000"/>
                <a:gd name="f1" fmla="val 5400000"/>
                <a:gd name="f2" fmla="val 180"/>
                <a:gd name="f3" fmla="val w"/>
                <a:gd name="f4" fmla="val h"/>
                <a:gd name="f5" fmla="val 0"/>
                <a:gd name="f6" fmla="val 137603"/>
                <a:gd name="f7" fmla="val 210490"/>
                <a:gd name="f8" fmla="val 105245"/>
                <a:gd name="f9" fmla="val 6533"/>
                <a:gd name="f10" fmla="val 203957"/>
                <a:gd name="f11" fmla="val 47120"/>
                <a:gd name="f12" fmla="val 163370"/>
                <a:gd name="f13" fmla="+- 0 0 -90"/>
                <a:gd name="f14" fmla="*/ f3 1 137603"/>
                <a:gd name="f15" fmla="*/ f4 1 210490"/>
                <a:gd name="f16" fmla="val f5"/>
                <a:gd name="f17" fmla="val f6"/>
                <a:gd name="f18" fmla="val f7"/>
                <a:gd name="f19" fmla="*/ f13 f0 1"/>
                <a:gd name="f20" fmla="+- f18 0 f16"/>
                <a:gd name="f21" fmla="+- f17 0 f16"/>
                <a:gd name="f22" fmla="*/ f19 1 f2"/>
                <a:gd name="f23" fmla="*/ f21 1 137603"/>
                <a:gd name="f24" fmla="*/ f20 1 210490"/>
                <a:gd name="f25" fmla="*/ 105245 f21 1"/>
                <a:gd name="f26" fmla="*/ 0 f20 1"/>
                <a:gd name="f27" fmla="*/ 137603 f21 1"/>
                <a:gd name="f28" fmla="*/ 6533 f20 1"/>
                <a:gd name="f29" fmla="*/ 203957 f20 1"/>
                <a:gd name="f30" fmla="*/ 210490 f20 1"/>
                <a:gd name="f31" fmla="*/ 0 f21 1"/>
                <a:gd name="f32" fmla="*/ 105245 f20 1"/>
                <a:gd name="f33" fmla="+- f22 0 f1"/>
                <a:gd name="f34" fmla="*/ f25 1 137603"/>
                <a:gd name="f35" fmla="*/ f26 1 210490"/>
                <a:gd name="f36" fmla="*/ f27 1 137603"/>
                <a:gd name="f37" fmla="*/ f28 1 210490"/>
                <a:gd name="f38" fmla="*/ f29 1 210490"/>
                <a:gd name="f39" fmla="*/ f30 1 210490"/>
                <a:gd name="f40" fmla="*/ f31 1 137603"/>
                <a:gd name="f41" fmla="*/ f32 1 210490"/>
                <a:gd name="f42" fmla="*/ f16 1 f23"/>
                <a:gd name="f43" fmla="*/ f17 1 f23"/>
                <a:gd name="f44" fmla="*/ f16 1 f24"/>
                <a:gd name="f45" fmla="*/ f18 1 f24"/>
                <a:gd name="f46" fmla="*/ f34 1 f23"/>
                <a:gd name="f47" fmla="*/ f35 1 f24"/>
                <a:gd name="f48" fmla="*/ f36 1 f23"/>
                <a:gd name="f49" fmla="*/ f37 1 f24"/>
                <a:gd name="f50" fmla="*/ f38 1 f24"/>
                <a:gd name="f51" fmla="*/ f39 1 f24"/>
                <a:gd name="f52" fmla="*/ f40 1 f23"/>
                <a:gd name="f53" fmla="*/ f41 1 f24"/>
                <a:gd name="f54" fmla="*/ f42 f14 1"/>
                <a:gd name="f55" fmla="*/ f43 f14 1"/>
                <a:gd name="f56" fmla="*/ f45 f15 1"/>
                <a:gd name="f57" fmla="*/ f44 f15 1"/>
                <a:gd name="f58" fmla="*/ f46 f14 1"/>
                <a:gd name="f59" fmla="*/ f47 f15 1"/>
                <a:gd name="f60" fmla="*/ f48 f14 1"/>
                <a:gd name="f61" fmla="*/ f49 f15 1"/>
                <a:gd name="f62" fmla="*/ f50 f15 1"/>
                <a:gd name="f63" fmla="*/ f51 f15 1"/>
                <a:gd name="f64" fmla="*/ f52 f14 1"/>
                <a:gd name="f65" fmla="*/ f53 f15 1"/>
              </a:gdLst>
              <a:ahLst/>
              <a:cxnLst>
                <a:cxn ang="3cd4">
                  <a:pos x="hc" y="t"/>
                </a:cxn>
                <a:cxn ang="0">
                  <a:pos x="r" y="vc"/>
                </a:cxn>
                <a:cxn ang="cd4">
                  <a:pos x="hc" y="b"/>
                </a:cxn>
                <a:cxn ang="cd2">
                  <a:pos x="l" y="vc"/>
                </a:cxn>
                <a:cxn ang="f33">
                  <a:pos x="f58" y="f59"/>
                </a:cxn>
                <a:cxn ang="f33">
                  <a:pos x="f60" y="f61"/>
                </a:cxn>
                <a:cxn ang="f33">
                  <a:pos x="f60" y="f62"/>
                </a:cxn>
                <a:cxn ang="f33">
                  <a:pos x="f58" y="f63"/>
                </a:cxn>
                <a:cxn ang="f33">
                  <a:pos x="f64" y="f65"/>
                </a:cxn>
                <a:cxn ang="f33">
                  <a:pos x="f58" y="f59"/>
                </a:cxn>
              </a:cxnLst>
              <a:rect l="f54" t="f57" r="f55" b="f56"/>
              <a:pathLst>
                <a:path w="137603" h="210490">
                  <a:moveTo>
                    <a:pt x="f8" y="f5"/>
                  </a:moveTo>
                  <a:lnTo>
                    <a:pt x="f6" y="f9"/>
                  </a:lnTo>
                  <a:lnTo>
                    <a:pt x="f6" y="f10"/>
                  </a:lnTo>
                  <a:lnTo>
                    <a:pt x="f8" y="f7"/>
                  </a:lnTo>
                  <a:cubicBezTo>
                    <a:pt x="f11" y="f7"/>
                    <a:pt x="f5" y="f12"/>
                    <a:pt x="f5" y="f8"/>
                  </a:cubicBezTo>
                  <a:cubicBezTo>
                    <a:pt x="f5" y="f11"/>
                    <a:pt x="f11" y="f5"/>
                    <a:pt x="f8" y="f5"/>
                  </a:cubicBezTo>
                  <a:close/>
                </a:path>
              </a:pathLst>
            </a:custGeom>
            <a:solidFill>
              <a:srgbClr val="A9B7F5"/>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FFFFFF"/>
                </a:solidFill>
                <a:uFillTx/>
                <a:latin typeface="Gill Sans Nova"/>
              </a:endParaRPr>
            </a:p>
          </p:txBody>
        </p:sp>
      </p:grpSp>
      <p:sp>
        <p:nvSpPr>
          <p:cNvPr id="20" name="Date Placeholder 3">
            <a:extLst>
              <a:ext uri="{FF2B5EF4-FFF2-40B4-BE49-F238E27FC236}">
                <a16:creationId xmlns:a16="http://schemas.microsoft.com/office/drawing/2014/main" id="{700BBC98-7E55-6251-43D9-2777EBFE1CC3}"/>
              </a:ext>
            </a:extLst>
          </p:cNvPr>
          <p:cNvSpPr txBox="1">
            <a:spLocks noGrp="1"/>
          </p:cNvSpPr>
          <p:nvPr>
            <p:ph type="dt" sz="half" idx="2"/>
          </p:nvPr>
        </p:nvSpPr>
        <p:spPr>
          <a:xfrm>
            <a:off x="777240" y="6488271"/>
            <a:ext cx="2743200" cy="233208"/>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000" b="0" i="0" u="none" strike="noStrike" kern="1200" cap="none" spc="0" baseline="0">
                <a:solidFill>
                  <a:srgbClr val="898989"/>
                </a:solidFill>
                <a:uFillTx/>
                <a:latin typeface="Calibri"/>
              </a:defRPr>
            </a:lvl1pPr>
          </a:lstStyle>
          <a:p>
            <a:pPr lvl="0"/>
            <a:fld id="{C88FD65A-E258-4F71-90EB-E5FD15AE452D}" type="datetime1">
              <a:rPr lang="en-US"/>
              <a:pPr lvl="0"/>
              <a:t>1/18/2025</a:t>
            </a:fld>
            <a:endParaRPr lang="en-US"/>
          </a:p>
        </p:txBody>
      </p:sp>
      <p:sp>
        <p:nvSpPr>
          <p:cNvPr id="21" name="Footer Placeholder 4">
            <a:extLst>
              <a:ext uri="{FF2B5EF4-FFF2-40B4-BE49-F238E27FC236}">
                <a16:creationId xmlns:a16="http://schemas.microsoft.com/office/drawing/2014/main" id="{A3371FEC-C41B-6981-4E17-33BB5EF94C32}"/>
              </a:ext>
            </a:extLst>
          </p:cNvPr>
          <p:cNvSpPr txBox="1">
            <a:spLocks noGrp="1"/>
          </p:cNvSpPr>
          <p:nvPr>
            <p:ph type="ftr" sz="quarter" idx="3"/>
          </p:nvPr>
        </p:nvSpPr>
        <p:spPr>
          <a:xfrm>
            <a:off x="4038603" y="6488271"/>
            <a:ext cx="4114800" cy="233208"/>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000" b="0" i="0" u="none" strike="noStrike" kern="1200" cap="none" spc="0" baseline="0">
                <a:solidFill>
                  <a:srgbClr val="898989"/>
                </a:solidFill>
                <a:uFillTx/>
                <a:latin typeface="Calibri"/>
              </a:defRPr>
            </a:lvl1pPr>
          </a:lstStyle>
          <a:p>
            <a:pPr lvl="0"/>
            <a:endParaRPr lang="en-US"/>
          </a:p>
        </p:txBody>
      </p:sp>
      <p:sp>
        <p:nvSpPr>
          <p:cNvPr id="22" name="Slide Number Placeholder 5">
            <a:extLst>
              <a:ext uri="{FF2B5EF4-FFF2-40B4-BE49-F238E27FC236}">
                <a16:creationId xmlns:a16="http://schemas.microsoft.com/office/drawing/2014/main" id="{58510A0C-D4A0-FBCE-036F-FDBAED5685DC}"/>
              </a:ext>
            </a:extLst>
          </p:cNvPr>
          <p:cNvSpPr txBox="1">
            <a:spLocks noGrp="1"/>
          </p:cNvSpPr>
          <p:nvPr>
            <p:ph type="sldNum" sz="quarter" idx="4"/>
          </p:nvPr>
        </p:nvSpPr>
        <p:spPr>
          <a:xfrm>
            <a:off x="8693145" y="6488271"/>
            <a:ext cx="2743200" cy="233208"/>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000" b="0" i="0" u="none" strike="noStrike" kern="1200" cap="none" spc="0" baseline="0">
                <a:solidFill>
                  <a:srgbClr val="898989"/>
                </a:solidFill>
                <a:uFillTx/>
                <a:latin typeface="Calibri"/>
              </a:defRPr>
            </a:lvl1pPr>
          </a:lstStyle>
          <a:p>
            <a:pPr lvl="0"/>
            <a:fld id="{12F8BEEE-4E7B-4DFF-99B8-6E6C523B5FCD}" type="slidenum">
              <a:t>‹#›</a:t>
            </a:fld>
            <a:endParaRPr lang="en-US"/>
          </a:p>
        </p:txBody>
      </p:sp>
      <p:sp>
        <p:nvSpPr>
          <p:cNvPr id="23" name="Title Placeholder 1">
            <a:extLst>
              <a:ext uri="{FF2B5EF4-FFF2-40B4-BE49-F238E27FC236}">
                <a16:creationId xmlns:a16="http://schemas.microsoft.com/office/drawing/2014/main" id="{C3F12A39-8853-D9B1-B599-14ED7A8FF07A}"/>
              </a:ext>
            </a:extLst>
          </p:cNvPr>
          <p:cNvSpPr txBox="1">
            <a:spLocks noGrp="1"/>
          </p:cNvSpPr>
          <p:nvPr>
            <p:ph type="title"/>
          </p:nvPr>
        </p:nvSpPr>
        <p:spPr>
          <a:xfrm>
            <a:off x="777240" y="365129"/>
            <a:ext cx="10659105"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24" name="Text Placeholder 2">
            <a:extLst>
              <a:ext uri="{FF2B5EF4-FFF2-40B4-BE49-F238E27FC236}">
                <a16:creationId xmlns:a16="http://schemas.microsoft.com/office/drawing/2014/main" id="{9335E7E0-F63E-90E7-AF7A-5779057E2D89}"/>
              </a:ext>
            </a:extLst>
          </p:cNvPr>
          <p:cNvSpPr txBox="1">
            <a:spLocks noGrp="1"/>
          </p:cNvSpPr>
          <p:nvPr>
            <p:ph type="body" idx="1"/>
          </p:nvPr>
        </p:nvSpPr>
        <p:spPr>
          <a:xfrm>
            <a:off x="777240" y="1825627"/>
            <a:ext cx="10659105"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5400" b="0" i="0" u="none" strike="noStrike" kern="1200" cap="none" spc="0" baseline="0">
          <a:solidFill>
            <a:srgbClr val="1B2830"/>
          </a:solidFill>
          <a:uFillTx/>
          <a:latin typeface="Gill Sans Nova"/>
        </a:defRPr>
      </a:lvl1pPr>
    </p:titleStyle>
    <p:bodyStyle>
      <a:lvl1pPr marL="228600" marR="0" lvl="0" indent="-228600" algn="l" defTabSz="914400" rtl="0" fontAlgn="auto" hangingPunct="1">
        <a:lnSpc>
          <a:spcPct val="90000"/>
        </a:lnSpc>
        <a:spcBef>
          <a:spcPts val="1000"/>
        </a:spcBef>
        <a:spcAft>
          <a:spcPts val="0"/>
        </a:spcAft>
        <a:buClr>
          <a:srgbClr val="426276"/>
        </a:buClr>
        <a:buSzPct val="100000"/>
        <a:buFont typeface="Arial" pitchFamily="34"/>
        <a:buChar char="•"/>
        <a:tabLst/>
        <a:defRPr lang="en-US" sz="2000" b="0" i="0" u="none" strike="noStrike" kern="1200" cap="none" spc="0" baseline="0">
          <a:solidFill>
            <a:srgbClr val="1B2830"/>
          </a:solidFill>
          <a:uFillTx/>
          <a:latin typeface="Calibri"/>
        </a:defRPr>
      </a:lvl1pPr>
      <a:lvl2pPr marL="685800" marR="0" lvl="1" indent="-228600" algn="l" defTabSz="914400" rtl="0" fontAlgn="auto" hangingPunct="1">
        <a:lnSpc>
          <a:spcPct val="90000"/>
        </a:lnSpc>
        <a:spcBef>
          <a:spcPts val="500"/>
        </a:spcBef>
        <a:spcAft>
          <a:spcPts val="0"/>
        </a:spcAft>
        <a:buClr>
          <a:srgbClr val="426276"/>
        </a:buClr>
        <a:buSzPct val="100000"/>
        <a:buFont typeface="Arial" pitchFamily="34"/>
        <a:buChar char="•"/>
        <a:tabLst/>
        <a:defRPr lang="en-US" sz="1800" b="0" i="0" u="none" strike="noStrike" kern="1200" cap="none" spc="0" baseline="0">
          <a:solidFill>
            <a:srgbClr val="1B2830"/>
          </a:solidFill>
          <a:uFillTx/>
          <a:latin typeface="Calibri"/>
        </a:defRPr>
      </a:lvl2pPr>
      <a:lvl3pPr marL="1143000" marR="0" lvl="2" indent="-228600" algn="l" defTabSz="914400" rtl="0" fontAlgn="auto" hangingPunct="1">
        <a:lnSpc>
          <a:spcPct val="90000"/>
        </a:lnSpc>
        <a:spcBef>
          <a:spcPts val="500"/>
        </a:spcBef>
        <a:spcAft>
          <a:spcPts val="0"/>
        </a:spcAft>
        <a:buClr>
          <a:srgbClr val="426276"/>
        </a:buClr>
        <a:buSzPct val="100000"/>
        <a:buFont typeface="Arial" pitchFamily="34"/>
        <a:buChar char="•"/>
        <a:tabLst/>
        <a:defRPr lang="en-US" sz="1600" b="0" i="0" u="none" strike="noStrike" kern="1200" cap="none" spc="0" baseline="0">
          <a:solidFill>
            <a:srgbClr val="1B2830"/>
          </a:solidFill>
          <a:uFillTx/>
          <a:latin typeface="Calibri"/>
        </a:defRPr>
      </a:lvl3pPr>
      <a:lvl4pPr marL="1600200" marR="0" lvl="3" indent="-228600" algn="l" defTabSz="914400" rtl="0" fontAlgn="auto" hangingPunct="1">
        <a:lnSpc>
          <a:spcPct val="90000"/>
        </a:lnSpc>
        <a:spcBef>
          <a:spcPts val="500"/>
        </a:spcBef>
        <a:spcAft>
          <a:spcPts val="0"/>
        </a:spcAft>
        <a:buClr>
          <a:srgbClr val="426276"/>
        </a:buClr>
        <a:buSzPct val="100000"/>
        <a:buFont typeface="Arial" pitchFamily="34"/>
        <a:buChar char="•"/>
        <a:tabLst/>
        <a:defRPr lang="en-US" sz="1400" b="0" i="0" u="none" strike="noStrike" kern="1200" cap="none" spc="0" baseline="0">
          <a:solidFill>
            <a:srgbClr val="1B2830"/>
          </a:solidFill>
          <a:uFillTx/>
          <a:latin typeface="Calibri"/>
        </a:defRPr>
      </a:lvl4pPr>
      <a:lvl5pPr marL="2057400" marR="0" lvl="4" indent="-228600" algn="l" defTabSz="914400" rtl="0" fontAlgn="auto" hangingPunct="1">
        <a:lnSpc>
          <a:spcPct val="90000"/>
        </a:lnSpc>
        <a:spcBef>
          <a:spcPts val="500"/>
        </a:spcBef>
        <a:spcAft>
          <a:spcPts val="0"/>
        </a:spcAft>
        <a:buClr>
          <a:srgbClr val="426276"/>
        </a:buClr>
        <a:buSzPct val="100000"/>
        <a:buFont typeface="Arial" pitchFamily="34"/>
        <a:buChar char="•"/>
        <a:tabLst/>
        <a:defRPr lang="en-US" sz="1400" b="0" i="0" u="none" strike="noStrike" kern="1200" cap="none" spc="0" baseline="0">
          <a:solidFill>
            <a:srgbClr val="1B283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solidFill>
          <a:srgbClr val="FFFFFF"/>
        </a:solidFill>
        <a:effectLst/>
      </p:bgPr>
    </p:bg>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EE815D00-8B4F-24BF-A305-BB85353E8F6C}"/>
              </a:ext>
              <a:ext uri="{C183D7F6-B498-43B3-948B-1728B52AA6E4}">
                <adec:decorative xmlns:adec="http://schemas.microsoft.com/office/drawing/2017/decorative" val="1"/>
              </a:ext>
            </a:extLst>
          </p:cNvPr>
          <p:cNvSpPr>
            <a:spLocks noMove="1" noResize="1"/>
          </p:cNvSpPr>
          <p:nvPr/>
        </p:nvSpPr>
        <p:spPr>
          <a:xfrm>
            <a:off x="0" y="0"/>
            <a:ext cx="12188952"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Rectangle 10">
            <a:extLst>
              <a:ext uri="{FF2B5EF4-FFF2-40B4-BE49-F238E27FC236}">
                <a16:creationId xmlns:a16="http://schemas.microsoft.com/office/drawing/2014/main" id="{7AEA3F3B-664F-590E-8CDD-786465EB6A4E}"/>
              </a:ext>
              <a:ext uri="{C183D7F6-B498-43B3-948B-1728B52AA6E4}">
                <adec:decorative xmlns:adec="http://schemas.microsoft.com/office/drawing/2017/decorative" val="1"/>
              </a:ext>
            </a:extLst>
          </p:cNvPr>
          <p:cNvSpPr>
            <a:spLocks noMove="1" noResize="1"/>
          </p:cNvSpPr>
          <p:nvPr/>
        </p:nvSpPr>
        <p:spPr>
          <a:xfrm>
            <a:off x="1527" y="0"/>
            <a:ext cx="12188952"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900" b="0" i="0" u="none" strike="noStrike" kern="1200" cap="none" spc="0" baseline="0">
              <a:solidFill>
                <a:srgbClr val="FFFFFF"/>
              </a:solidFill>
              <a:uFillTx/>
              <a:latin typeface="Gill Sans Nova"/>
            </a:endParaRPr>
          </a:p>
        </p:txBody>
      </p:sp>
      <p:pic>
        <p:nvPicPr>
          <p:cNvPr id="4" name="Picture 3">
            <a:extLst>
              <a:ext uri="{FF2B5EF4-FFF2-40B4-BE49-F238E27FC236}">
                <a16:creationId xmlns:a16="http://schemas.microsoft.com/office/drawing/2014/main" id="{69CC1B6B-446F-99D7-F187-7EB17F221253}"/>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brightnessContrast bright="20000" contrast="-20000"/>
                    </a14:imgEffect>
                  </a14:imgLayer>
                </a14:imgProps>
              </a:ext>
            </a:extLst>
          </a:blip>
          <a:srcRect t="6893" b="6893"/>
          <a:stretch>
            <a:fillRect/>
          </a:stretch>
        </p:blipFill>
        <p:spPr>
          <a:xfrm>
            <a:off x="-18141" y="-6236"/>
            <a:ext cx="12188952" cy="6857990"/>
          </a:xfrm>
          <a:prstGeom prst="rect">
            <a:avLst/>
          </a:prstGeom>
          <a:noFill/>
          <a:ln cap="flat">
            <a:noFill/>
          </a:ln>
        </p:spPr>
      </p:pic>
      <p:sp>
        <p:nvSpPr>
          <p:cNvPr id="16" name="Title 1">
            <a:extLst>
              <a:ext uri="{FF2B5EF4-FFF2-40B4-BE49-F238E27FC236}">
                <a16:creationId xmlns:a16="http://schemas.microsoft.com/office/drawing/2014/main" id="{C2F2B612-D4BF-023B-F1F0-39F3630151DD}"/>
              </a:ext>
            </a:extLst>
          </p:cNvPr>
          <p:cNvSpPr txBox="1"/>
          <p:nvPr/>
        </p:nvSpPr>
        <p:spPr>
          <a:xfrm>
            <a:off x="949720" y="-1046829"/>
            <a:ext cx="10289512" cy="2411604"/>
          </a:xfrm>
          <a:prstGeom prst="rect">
            <a:avLst/>
          </a:prstGeom>
          <a:noFill/>
          <a:ln cap="flat">
            <a:noFill/>
          </a:ln>
        </p:spPr>
        <p:txBody>
          <a:bodyPr vert="horz" wrap="square" lIns="91440" tIns="45720" rIns="91440" bIns="45720" anchor="b" anchorCtr="1" compatLnSpc="1">
            <a:noAutofit/>
          </a:bodyPr>
          <a:lstStyle/>
          <a:p>
            <a:pPr marL="0" marR="0" lvl="0" indent="0" algn="ctr" defTabSz="914400" rtl="0" fontAlgn="auto" hangingPunct="1">
              <a:lnSpc>
                <a:spcPct val="80000"/>
              </a:lnSpc>
              <a:spcBef>
                <a:spcPts val="0"/>
              </a:spcBef>
              <a:spcAft>
                <a:spcPts val="0"/>
              </a:spcAft>
              <a:buNone/>
              <a:tabLst/>
              <a:defRPr sz="1800" b="0" i="0" u="none" strike="noStrike" kern="0" cap="none" spc="0" baseline="0">
                <a:solidFill>
                  <a:srgbClr val="000000"/>
                </a:solidFill>
                <a:uFillTx/>
              </a:defRPr>
            </a:pPr>
            <a:r>
              <a:rPr lang="en-GB" sz="4400" i="1" u="none" strike="noStrike" kern="1200" baseline="0" dirty="0">
                <a:ln w="0"/>
                <a:solidFill>
                  <a:schemeClr val="bg1"/>
                </a:solidFill>
                <a:effectLst>
                  <a:outerShdw blurRad="38100" dist="19050" dir="2700000" algn="tl" rotWithShape="0">
                    <a:schemeClr val="dk1">
                      <a:alpha val="40000"/>
                    </a:schemeClr>
                  </a:outerShdw>
                </a:effectLst>
                <a:uFillTx/>
                <a:latin typeface="Gill Sans Nova"/>
              </a:rPr>
              <a:t>The Impact of Weather on EPL Matches </a:t>
            </a:r>
            <a:br>
              <a:rPr lang="en-GB" sz="4400" i="1" u="none" strike="noStrike" kern="1200" baseline="0" dirty="0">
                <a:ln w="0"/>
                <a:solidFill>
                  <a:schemeClr val="bg1"/>
                </a:solidFill>
                <a:effectLst>
                  <a:outerShdw blurRad="38100" dist="19050" dir="2700000" algn="tl" rotWithShape="0">
                    <a:schemeClr val="dk1">
                      <a:alpha val="40000"/>
                    </a:schemeClr>
                  </a:outerShdw>
                </a:effectLst>
                <a:uFillTx/>
                <a:latin typeface="Gill Sans Nova"/>
              </a:rPr>
            </a:br>
            <a:r>
              <a:rPr lang="en-GB" sz="4400" i="1" u="none" strike="noStrike" kern="1200" baseline="0" dirty="0">
                <a:ln w="0"/>
                <a:solidFill>
                  <a:schemeClr val="bg1"/>
                </a:solidFill>
                <a:effectLst>
                  <a:outerShdw blurRad="38100" dist="19050" dir="2700000" algn="tl" rotWithShape="0">
                    <a:schemeClr val="dk1">
                      <a:alpha val="40000"/>
                    </a:schemeClr>
                  </a:outerShdw>
                </a:effectLst>
                <a:uFillTx/>
                <a:latin typeface="Gill Sans Nova"/>
              </a:rPr>
              <a:t>(5-Season Analysis)</a:t>
            </a:r>
          </a:p>
        </p:txBody>
      </p:sp>
      <p:pic>
        <p:nvPicPr>
          <p:cNvPr id="22" name="Picture 30" descr="A logo of a football team&#10;&#10;Description automatically generated">
            <a:extLst>
              <a:ext uri="{FF2B5EF4-FFF2-40B4-BE49-F238E27FC236}">
                <a16:creationId xmlns:a16="http://schemas.microsoft.com/office/drawing/2014/main" id="{BE8C2F9A-6ABE-DD91-D0A6-E6806B711BB4}"/>
              </a:ext>
            </a:extLst>
          </p:cNvPr>
          <p:cNvPicPr>
            <a:picLocks noChangeAspect="1"/>
          </p:cNvPicPr>
          <p:nvPr/>
        </p:nvPicPr>
        <p:blipFill>
          <a:blip r:embed="rId4"/>
          <a:stretch>
            <a:fillRect/>
          </a:stretch>
        </p:blipFill>
        <p:spPr>
          <a:xfrm>
            <a:off x="5466810" y="1395625"/>
            <a:ext cx="1219050" cy="1219050"/>
          </a:xfrm>
          <a:prstGeom prst="rect">
            <a:avLst/>
          </a:prstGeom>
          <a:noFill/>
          <a:ln cap="flat">
            <a:noFill/>
          </a:ln>
        </p:spPr>
      </p:pic>
      <p:pic>
        <p:nvPicPr>
          <p:cNvPr id="30" name="Picture 29" descr="A black and white icon of clouds and rain&#10;&#10;Description automatically generated">
            <a:extLst>
              <a:ext uri="{FF2B5EF4-FFF2-40B4-BE49-F238E27FC236}">
                <a16:creationId xmlns:a16="http://schemas.microsoft.com/office/drawing/2014/main" id="{E16D46FF-472C-81A8-A31F-54FC817E4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752" y="1376233"/>
            <a:ext cx="1356858" cy="1356858"/>
          </a:xfrm>
          <a:prstGeom prst="rect">
            <a:avLst/>
          </a:prstGeom>
        </p:spPr>
      </p:pic>
      <p:pic>
        <p:nvPicPr>
          <p:cNvPr id="32" name="Picture 31" descr="A black and white football ball&#10;&#10;Description automatically generated">
            <a:extLst>
              <a:ext uri="{FF2B5EF4-FFF2-40B4-BE49-F238E27FC236}">
                <a16:creationId xmlns:a16="http://schemas.microsoft.com/office/drawing/2014/main" id="{D564B006-6ECB-C6E0-4D5F-06F8299DFE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9362" y="1568790"/>
            <a:ext cx="991123" cy="9911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EB9F3-14E2-C5B9-3112-2797F8BD9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490413-AD8C-5DC4-F9BF-E8457855FECD}"/>
              </a:ext>
            </a:extLst>
          </p:cNvPr>
          <p:cNvSpPr txBox="1">
            <a:spLocks noGrp="1"/>
          </p:cNvSpPr>
          <p:nvPr>
            <p:ph type="title"/>
          </p:nvPr>
        </p:nvSpPr>
        <p:spPr/>
        <p:txBody>
          <a:bodyPr>
            <a:noAutofit/>
          </a:bodyPr>
          <a:lstStyle/>
          <a:p>
            <a:pPr lvl="0"/>
            <a:r>
              <a:rPr lang="en-GB" sz="4400" dirty="0"/>
              <a:t>ETL Process of </a:t>
            </a:r>
            <a:r>
              <a:rPr lang="en-GB" sz="4400" dirty="0" err="1"/>
              <a:t>dimStadiumLocation</a:t>
            </a:r>
            <a:r>
              <a:rPr lang="en-GB" sz="4400" dirty="0"/>
              <a:t>, </a:t>
            </a:r>
            <a:r>
              <a:rPr lang="en-GB" sz="4400" dirty="0" err="1"/>
              <a:t>dimWeatherStation</a:t>
            </a:r>
            <a:endParaRPr lang="en-GB" sz="4400" dirty="0"/>
          </a:p>
        </p:txBody>
      </p:sp>
      <p:sp>
        <p:nvSpPr>
          <p:cNvPr id="3" name="Content Placeholder 2">
            <a:extLst>
              <a:ext uri="{FF2B5EF4-FFF2-40B4-BE49-F238E27FC236}">
                <a16:creationId xmlns:a16="http://schemas.microsoft.com/office/drawing/2014/main" id="{3D6935AC-F330-C37A-D1E2-BBCDD1079DB3}"/>
              </a:ext>
            </a:extLst>
          </p:cNvPr>
          <p:cNvSpPr txBox="1">
            <a:spLocks noGrp="1"/>
          </p:cNvSpPr>
          <p:nvPr>
            <p:ph idx="1"/>
          </p:nvPr>
        </p:nvSpPr>
        <p:spPr>
          <a:xfrm>
            <a:off x="777240" y="1825627"/>
            <a:ext cx="3644039" cy="2686086"/>
          </a:xfrm>
        </p:spPr>
        <p:txBody>
          <a:bodyPr>
            <a:normAutofit fontScale="92500" lnSpcReduction="10000"/>
          </a:bodyPr>
          <a:lstStyle/>
          <a:p>
            <a:pPr marL="342900" lvl="0" indent="-342900">
              <a:lnSpc>
                <a:spcPct val="107000"/>
              </a:lnSpc>
              <a:buFont typeface="Gill Sans Nova"/>
              <a:buAutoNum type="arabicPeriod"/>
              <a:tabLst>
                <a:tab pos="457200" algn="l"/>
              </a:tabLst>
            </a:pPr>
            <a:r>
              <a:rPr lang="en-GB" sz="1800" dirty="0">
                <a:latin typeface="Calibri" pitchFamily="34"/>
                <a:cs typeface="Arial" pitchFamily="34"/>
              </a:rPr>
              <a:t>Extract the source data</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Convert the data type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new data</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Slowly Changing Dimension to update possible name (Stadium name, Weather Station name) changes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Load</a:t>
            </a:r>
          </a:p>
        </p:txBody>
      </p:sp>
      <p:pic>
        <p:nvPicPr>
          <p:cNvPr id="6" name="Picture 5">
            <a:extLst>
              <a:ext uri="{FF2B5EF4-FFF2-40B4-BE49-F238E27FC236}">
                <a16:creationId xmlns:a16="http://schemas.microsoft.com/office/drawing/2014/main" id="{6F3C850F-6E22-322B-0148-71B34573D7C7}"/>
              </a:ext>
            </a:extLst>
          </p:cNvPr>
          <p:cNvPicPr>
            <a:picLocks noChangeAspect="1"/>
          </p:cNvPicPr>
          <p:nvPr/>
        </p:nvPicPr>
        <p:blipFill>
          <a:blip r:embed="rId2"/>
          <a:stretch>
            <a:fillRect/>
          </a:stretch>
        </p:blipFill>
        <p:spPr>
          <a:xfrm>
            <a:off x="4869863" y="1825627"/>
            <a:ext cx="7009041" cy="2445574"/>
          </a:xfrm>
          <a:prstGeom prst="rect">
            <a:avLst/>
          </a:prstGeom>
        </p:spPr>
      </p:pic>
      <p:pic>
        <p:nvPicPr>
          <p:cNvPr id="10" name="Picture 9">
            <a:extLst>
              <a:ext uri="{FF2B5EF4-FFF2-40B4-BE49-F238E27FC236}">
                <a16:creationId xmlns:a16="http://schemas.microsoft.com/office/drawing/2014/main" id="{5D56AC6B-DF32-A793-6282-A42FE0B5DFF0}"/>
              </a:ext>
            </a:extLst>
          </p:cNvPr>
          <p:cNvPicPr>
            <a:picLocks noChangeAspect="1"/>
          </p:cNvPicPr>
          <p:nvPr/>
        </p:nvPicPr>
        <p:blipFill>
          <a:blip r:embed="rId3"/>
          <a:stretch>
            <a:fillRect/>
          </a:stretch>
        </p:blipFill>
        <p:spPr>
          <a:xfrm>
            <a:off x="4869863" y="4271201"/>
            <a:ext cx="7009041" cy="2310636"/>
          </a:xfrm>
          <a:prstGeom prst="rect">
            <a:avLst/>
          </a:prstGeom>
        </p:spPr>
      </p:pic>
    </p:spTree>
    <p:extLst>
      <p:ext uri="{BB962C8B-B14F-4D97-AF65-F5344CB8AC3E}">
        <p14:creationId xmlns:p14="http://schemas.microsoft.com/office/powerpoint/2010/main" val="916213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5D29-ADB3-7579-1E73-49FBB6648E9E}"/>
              </a:ext>
            </a:extLst>
          </p:cNvPr>
          <p:cNvSpPr txBox="1">
            <a:spLocks noGrp="1"/>
          </p:cNvSpPr>
          <p:nvPr>
            <p:ph type="title"/>
          </p:nvPr>
        </p:nvSpPr>
        <p:spPr/>
        <p:txBody>
          <a:bodyPr/>
          <a:lstStyle/>
          <a:p>
            <a:pPr lvl="0"/>
            <a:r>
              <a:rPr lang="en-GB" dirty="0"/>
              <a:t>ETL Process of </a:t>
            </a:r>
            <a:r>
              <a:rPr lang="en-GB" dirty="0" err="1"/>
              <a:t>dimReferee</a:t>
            </a:r>
            <a:endParaRPr lang="en-GB" dirty="0"/>
          </a:p>
        </p:txBody>
      </p:sp>
      <p:sp>
        <p:nvSpPr>
          <p:cNvPr id="3" name="Content Placeholder 2">
            <a:extLst>
              <a:ext uri="{FF2B5EF4-FFF2-40B4-BE49-F238E27FC236}">
                <a16:creationId xmlns:a16="http://schemas.microsoft.com/office/drawing/2014/main" id="{D80ED3CA-D369-ADA9-56EF-3F0C879D5C9B}"/>
              </a:ext>
            </a:extLst>
          </p:cNvPr>
          <p:cNvSpPr txBox="1">
            <a:spLocks noGrp="1"/>
          </p:cNvSpPr>
          <p:nvPr>
            <p:ph idx="1"/>
          </p:nvPr>
        </p:nvSpPr>
        <p:spPr>
          <a:xfrm>
            <a:off x="777240" y="1825626"/>
            <a:ext cx="4568483" cy="4524931"/>
          </a:xfrm>
        </p:spPr>
        <p:txBody>
          <a:bodyPr>
            <a:normAutofit/>
          </a:bodyPr>
          <a:lstStyle/>
          <a:p>
            <a:pPr marL="342900" lvl="0" indent="-342900">
              <a:lnSpc>
                <a:spcPct val="107000"/>
              </a:lnSpc>
              <a:buFont typeface="Gill Sans Nova"/>
              <a:buAutoNum type="arabicPeriod"/>
              <a:tabLst>
                <a:tab pos="457200" algn="l"/>
              </a:tabLst>
            </a:pPr>
            <a:r>
              <a:rPr lang="en-GB" sz="1800" dirty="0">
                <a:latin typeface="Calibri" pitchFamily="34"/>
                <a:cs typeface="Arial" pitchFamily="34"/>
              </a:rPr>
              <a:t>Foreach Loop Container to loop through 5 csv files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Extract the source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Sort to remove duplicates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new data</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Slowly Changing Dimension for updates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Load</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pic>
        <p:nvPicPr>
          <p:cNvPr id="6" name="Picture 5">
            <a:extLst>
              <a:ext uri="{FF2B5EF4-FFF2-40B4-BE49-F238E27FC236}">
                <a16:creationId xmlns:a16="http://schemas.microsoft.com/office/drawing/2014/main" id="{F67D37A6-F417-125F-E58C-E6192D456BC3}"/>
              </a:ext>
            </a:extLst>
          </p:cNvPr>
          <p:cNvPicPr>
            <a:picLocks noChangeAspect="1"/>
          </p:cNvPicPr>
          <p:nvPr/>
        </p:nvPicPr>
        <p:blipFill>
          <a:blip r:embed="rId2"/>
          <a:stretch>
            <a:fillRect/>
          </a:stretch>
        </p:blipFill>
        <p:spPr>
          <a:xfrm>
            <a:off x="3094891" y="4311972"/>
            <a:ext cx="4481905" cy="2116097"/>
          </a:xfrm>
          <a:prstGeom prst="rect">
            <a:avLst/>
          </a:prstGeom>
        </p:spPr>
      </p:pic>
      <p:pic>
        <p:nvPicPr>
          <p:cNvPr id="5" name="Picture 4">
            <a:extLst>
              <a:ext uri="{FF2B5EF4-FFF2-40B4-BE49-F238E27FC236}">
                <a16:creationId xmlns:a16="http://schemas.microsoft.com/office/drawing/2014/main" id="{DFE367FF-A4C2-2D16-90F9-3B7E1207775C}"/>
              </a:ext>
            </a:extLst>
          </p:cNvPr>
          <p:cNvPicPr>
            <a:picLocks noChangeAspect="1"/>
          </p:cNvPicPr>
          <p:nvPr/>
        </p:nvPicPr>
        <p:blipFill>
          <a:blip r:embed="rId3"/>
          <a:stretch>
            <a:fillRect/>
          </a:stretch>
        </p:blipFill>
        <p:spPr>
          <a:xfrm>
            <a:off x="7576797" y="1726775"/>
            <a:ext cx="4246440" cy="47012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7749B-2FFB-EE5B-C3A3-62875A271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08398-D198-3DFD-6D9C-D22EE34B95B5}"/>
              </a:ext>
            </a:extLst>
          </p:cNvPr>
          <p:cNvSpPr txBox="1">
            <a:spLocks noGrp="1"/>
          </p:cNvSpPr>
          <p:nvPr>
            <p:ph type="title"/>
          </p:nvPr>
        </p:nvSpPr>
        <p:spPr/>
        <p:txBody>
          <a:bodyPr/>
          <a:lstStyle/>
          <a:p>
            <a:pPr lvl="0"/>
            <a:r>
              <a:rPr lang="en-GB" dirty="0"/>
              <a:t>ETL Process of </a:t>
            </a:r>
            <a:r>
              <a:rPr lang="en-GB" dirty="0" err="1"/>
              <a:t>dimSeason</a:t>
            </a:r>
            <a:endParaRPr lang="en-GB" dirty="0"/>
          </a:p>
        </p:txBody>
      </p:sp>
      <p:sp>
        <p:nvSpPr>
          <p:cNvPr id="3" name="Content Placeholder 2">
            <a:extLst>
              <a:ext uri="{FF2B5EF4-FFF2-40B4-BE49-F238E27FC236}">
                <a16:creationId xmlns:a16="http://schemas.microsoft.com/office/drawing/2014/main" id="{BFFDDB02-C2DC-510C-8E8A-F0C06A4C8B23}"/>
              </a:ext>
            </a:extLst>
          </p:cNvPr>
          <p:cNvSpPr txBox="1">
            <a:spLocks noGrp="1"/>
          </p:cNvSpPr>
          <p:nvPr>
            <p:ph idx="1"/>
          </p:nvPr>
        </p:nvSpPr>
        <p:spPr>
          <a:xfrm>
            <a:off x="777240" y="1825627"/>
            <a:ext cx="3644039" cy="4589718"/>
          </a:xfrm>
        </p:spPr>
        <p:txBody>
          <a:bodyPr>
            <a:normAutofit fontScale="85000" lnSpcReduction="10000"/>
          </a:bodyPr>
          <a:lstStyle/>
          <a:p>
            <a:pPr marL="342900" lvl="0" indent="-342900">
              <a:lnSpc>
                <a:spcPct val="107000"/>
              </a:lnSpc>
              <a:buFont typeface="Gill Sans Nova"/>
              <a:buAutoNum type="arabicPeriod"/>
              <a:tabLst>
                <a:tab pos="457200" algn="l"/>
              </a:tabLst>
            </a:pPr>
            <a:r>
              <a:rPr lang="en-GB" sz="1800" dirty="0">
                <a:latin typeface="Calibri" pitchFamily="34"/>
                <a:cs typeface="Arial" pitchFamily="34"/>
              </a:rPr>
              <a:t>Foreach Loop Container to loop through 5 csv files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Extract the source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Derive a column ‘</a:t>
            </a:r>
            <a:r>
              <a:rPr lang="en-GB" sz="1800" dirty="0" err="1">
                <a:latin typeface="Calibri" pitchFamily="34"/>
                <a:cs typeface="Arial" pitchFamily="34"/>
              </a:rPr>
              <a:t>DateValue</a:t>
            </a:r>
            <a:r>
              <a:rPr lang="en-GB" sz="1800" dirty="0">
                <a:latin typeface="Calibri" pitchFamily="34"/>
                <a:cs typeface="Arial" pitchFamily="34"/>
              </a:rPr>
              <a:t>’, database date (DT_DBDATE)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Sort to remove duplicates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Check for null values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Load it to the Staging Table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SQL Command to read the first record and last record of the Staging Table and update it to </a:t>
            </a:r>
            <a:r>
              <a:rPr lang="en-GB" sz="1800" dirty="0" err="1">
                <a:latin typeface="Calibri" pitchFamily="34"/>
                <a:cs typeface="Arial" pitchFamily="34"/>
              </a:rPr>
              <a:t>dimSeason</a:t>
            </a:r>
            <a:endParaRPr lang="en-GB" sz="1800" dirty="0">
              <a:latin typeface="Calibri" pitchFamily="34"/>
              <a:cs typeface="Arial" pitchFamily="34"/>
            </a:endParaRPr>
          </a:p>
          <a:p>
            <a:pPr marL="800100" lvl="1" indent="-342900">
              <a:lnSpc>
                <a:spcPct val="107000"/>
              </a:lnSpc>
              <a:buFont typeface="Gill Sans Nova"/>
              <a:buAutoNum type="arabicPeriod"/>
              <a:tabLst>
                <a:tab pos="457200" algn="l"/>
              </a:tabLst>
            </a:pPr>
            <a:r>
              <a:rPr lang="en-GB" sz="1600" dirty="0">
                <a:latin typeface="Calibri" panose="020F0502020204030204" pitchFamily="34" charset="0"/>
                <a:cs typeface="Calibri" panose="020F0502020204030204" pitchFamily="34" charset="0"/>
              </a:rPr>
              <a:t>09/08/2019 -&gt; Start Date</a:t>
            </a:r>
          </a:p>
          <a:p>
            <a:pPr marL="800100" lvl="1" indent="-342900">
              <a:lnSpc>
                <a:spcPct val="107000"/>
              </a:lnSpc>
              <a:buFont typeface="Gill Sans Nova"/>
              <a:buAutoNum type="arabicPeriod"/>
              <a:tabLst>
                <a:tab pos="457200" algn="l"/>
              </a:tabLst>
            </a:pPr>
            <a:r>
              <a:rPr lang="en-GB" sz="1600" b="0" i="0" u="none" strike="noStrike" dirty="0">
                <a:solidFill>
                  <a:srgbClr val="000000"/>
                </a:solidFill>
                <a:effectLst/>
                <a:latin typeface="Calibri" panose="020F0502020204030204" pitchFamily="34" charset="0"/>
                <a:cs typeface="Calibri" panose="020F0502020204030204" pitchFamily="34" charset="0"/>
              </a:rPr>
              <a:t>26/07/2020</a:t>
            </a:r>
            <a:r>
              <a:rPr lang="en-GB" sz="1600" dirty="0">
                <a:latin typeface="Calibri" panose="020F0502020204030204" pitchFamily="34" charset="0"/>
                <a:cs typeface="Calibri" panose="020F0502020204030204" pitchFamily="34" charset="0"/>
              </a:rPr>
              <a:t> -&gt; End Date</a:t>
            </a:r>
          </a:p>
          <a:p>
            <a:pPr marL="800100" lvl="1" indent="-342900">
              <a:lnSpc>
                <a:spcPct val="107000"/>
              </a:lnSpc>
              <a:buFont typeface="Gill Sans Nova"/>
              <a:buAutoNum type="arabicPeriod"/>
              <a:tabLst>
                <a:tab pos="457200" algn="l"/>
              </a:tabLst>
            </a:pPr>
            <a:r>
              <a:rPr lang="en-GB" sz="1600" dirty="0">
                <a:latin typeface="Calibri" panose="020F0502020204030204" pitchFamily="34" charset="0"/>
                <a:cs typeface="Calibri" panose="020F0502020204030204" pitchFamily="34" charset="0"/>
              </a:rPr>
              <a:t>2019 -&gt; Season Year</a:t>
            </a:r>
          </a:p>
          <a:p>
            <a:pPr marL="342900" indent="-342900">
              <a:lnSpc>
                <a:spcPct val="107000"/>
              </a:lnSpc>
              <a:buFont typeface="Gill Sans Nova"/>
              <a:buAutoNum type="arabicPeriod"/>
              <a:tabLst>
                <a:tab pos="457200" algn="l"/>
              </a:tabLst>
            </a:pPr>
            <a:r>
              <a:rPr lang="en-GB" sz="1800" dirty="0">
                <a:latin typeface="Calibri" panose="020F0502020204030204" pitchFamily="34" charset="0"/>
                <a:cs typeface="Calibri" panose="020F0502020204030204" pitchFamily="34" charset="0"/>
              </a:rPr>
              <a:t>Truncate the Staging Table</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pic>
        <p:nvPicPr>
          <p:cNvPr id="5" name="Picture 4">
            <a:extLst>
              <a:ext uri="{FF2B5EF4-FFF2-40B4-BE49-F238E27FC236}">
                <a16:creationId xmlns:a16="http://schemas.microsoft.com/office/drawing/2014/main" id="{0E58840F-B305-3BF1-8AD9-176A595C7225}"/>
              </a:ext>
            </a:extLst>
          </p:cNvPr>
          <p:cNvPicPr>
            <a:picLocks noChangeAspect="1"/>
          </p:cNvPicPr>
          <p:nvPr/>
        </p:nvPicPr>
        <p:blipFill>
          <a:blip r:embed="rId2"/>
          <a:stretch>
            <a:fillRect/>
          </a:stretch>
        </p:blipFill>
        <p:spPr>
          <a:xfrm>
            <a:off x="5402318" y="1511370"/>
            <a:ext cx="6470203" cy="2366948"/>
          </a:xfrm>
          <a:prstGeom prst="rect">
            <a:avLst/>
          </a:prstGeom>
        </p:spPr>
      </p:pic>
      <p:pic>
        <p:nvPicPr>
          <p:cNvPr id="9" name="Picture 8">
            <a:extLst>
              <a:ext uri="{FF2B5EF4-FFF2-40B4-BE49-F238E27FC236}">
                <a16:creationId xmlns:a16="http://schemas.microsoft.com/office/drawing/2014/main" id="{B404E74E-A761-6884-7C15-ECC5BE0327AB}"/>
              </a:ext>
            </a:extLst>
          </p:cNvPr>
          <p:cNvPicPr>
            <a:picLocks noChangeAspect="1"/>
          </p:cNvPicPr>
          <p:nvPr/>
        </p:nvPicPr>
        <p:blipFill>
          <a:blip r:embed="rId3"/>
          <a:stretch>
            <a:fillRect/>
          </a:stretch>
        </p:blipFill>
        <p:spPr>
          <a:xfrm>
            <a:off x="5402318" y="3860072"/>
            <a:ext cx="6470203" cy="2555273"/>
          </a:xfrm>
          <a:prstGeom prst="rect">
            <a:avLst/>
          </a:prstGeom>
        </p:spPr>
      </p:pic>
    </p:spTree>
    <p:extLst>
      <p:ext uri="{BB962C8B-B14F-4D97-AF65-F5344CB8AC3E}">
        <p14:creationId xmlns:p14="http://schemas.microsoft.com/office/powerpoint/2010/main" val="1977699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703F7-2C63-98D2-8324-BAB52A3C28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428F9-1DBD-00B3-3700-750F5855711D}"/>
              </a:ext>
            </a:extLst>
          </p:cNvPr>
          <p:cNvSpPr txBox="1">
            <a:spLocks noGrp="1"/>
          </p:cNvSpPr>
          <p:nvPr>
            <p:ph type="title"/>
          </p:nvPr>
        </p:nvSpPr>
        <p:spPr/>
        <p:txBody>
          <a:bodyPr/>
          <a:lstStyle/>
          <a:p>
            <a:pPr lvl="0"/>
            <a:r>
              <a:rPr lang="en-GB" dirty="0"/>
              <a:t>ETL Process of </a:t>
            </a:r>
            <a:r>
              <a:rPr lang="en-GB" dirty="0" err="1"/>
              <a:t>factLeague</a:t>
            </a:r>
            <a:endParaRPr lang="en-GB" dirty="0"/>
          </a:p>
        </p:txBody>
      </p:sp>
      <p:sp>
        <p:nvSpPr>
          <p:cNvPr id="3" name="Content Placeholder 2">
            <a:extLst>
              <a:ext uri="{FF2B5EF4-FFF2-40B4-BE49-F238E27FC236}">
                <a16:creationId xmlns:a16="http://schemas.microsoft.com/office/drawing/2014/main" id="{F94EA1EB-B80D-7059-9D55-47273CC2C41D}"/>
              </a:ext>
            </a:extLst>
          </p:cNvPr>
          <p:cNvSpPr txBox="1">
            <a:spLocks noGrp="1"/>
          </p:cNvSpPr>
          <p:nvPr>
            <p:ph idx="1"/>
          </p:nvPr>
        </p:nvSpPr>
        <p:spPr>
          <a:xfrm>
            <a:off x="777240" y="1825627"/>
            <a:ext cx="3644039" cy="2686086"/>
          </a:xfrm>
        </p:spPr>
        <p:txBody>
          <a:bodyPr/>
          <a:lstStyle/>
          <a:p>
            <a:pPr marL="342900" lvl="0" indent="-342900">
              <a:lnSpc>
                <a:spcPct val="107000"/>
              </a:lnSpc>
              <a:buFont typeface="Gill Sans Nova"/>
              <a:buAutoNum type="arabicPeriod"/>
              <a:tabLst>
                <a:tab pos="457200" algn="l"/>
              </a:tabLst>
            </a:pPr>
            <a:r>
              <a:rPr lang="en-GB" sz="1800" dirty="0">
                <a:latin typeface="Calibri" pitchFamily="34"/>
                <a:cs typeface="Arial" pitchFamily="34"/>
              </a:rPr>
              <a:t>Extract the source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Convert the data type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a:t>
            </a:r>
            <a:r>
              <a:rPr lang="en-GB" sz="1800" dirty="0" err="1">
                <a:latin typeface="Calibri" pitchFamily="34"/>
                <a:cs typeface="Arial" pitchFamily="34"/>
              </a:rPr>
              <a:t>Team_ID</a:t>
            </a:r>
            <a:r>
              <a:rPr lang="en-GB" sz="1800" dirty="0">
                <a:latin typeface="Calibri" pitchFamily="34"/>
                <a:cs typeface="Arial" pitchFamily="34"/>
              </a:rPr>
              <a:t>, </a:t>
            </a:r>
            <a:r>
              <a:rPr lang="en-GB" sz="1800" dirty="0" err="1">
                <a:latin typeface="Calibri" pitchFamily="34"/>
                <a:cs typeface="Arial" pitchFamily="34"/>
              </a:rPr>
              <a:t>Season_ID</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new data</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Load</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pic>
        <p:nvPicPr>
          <p:cNvPr id="6" name="Picture 5">
            <a:extLst>
              <a:ext uri="{FF2B5EF4-FFF2-40B4-BE49-F238E27FC236}">
                <a16:creationId xmlns:a16="http://schemas.microsoft.com/office/drawing/2014/main" id="{4F05B7C0-9768-AEC3-EA47-DEB0B25590BC}"/>
              </a:ext>
            </a:extLst>
          </p:cNvPr>
          <p:cNvPicPr>
            <a:picLocks noChangeAspect="1"/>
          </p:cNvPicPr>
          <p:nvPr/>
        </p:nvPicPr>
        <p:blipFill>
          <a:blip r:embed="rId2"/>
          <a:stretch>
            <a:fillRect/>
          </a:stretch>
        </p:blipFill>
        <p:spPr>
          <a:xfrm>
            <a:off x="5148968" y="1825627"/>
            <a:ext cx="6287377" cy="3296110"/>
          </a:xfrm>
          <a:prstGeom prst="rect">
            <a:avLst/>
          </a:prstGeom>
        </p:spPr>
      </p:pic>
    </p:spTree>
    <p:extLst>
      <p:ext uri="{BB962C8B-B14F-4D97-AF65-F5344CB8AC3E}">
        <p14:creationId xmlns:p14="http://schemas.microsoft.com/office/powerpoint/2010/main" val="1928236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2B21-3D80-CA0F-2066-E885B643D52A}"/>
              </a:ext>
            </a:extLst>
          </p:cNvPr>
          <p:cNvSpPr txBox="1">
            <a:spLocks noGrp="1"/>
          </p:cNvSpPr>
          <p:nvPr>
            <p:ph type="title"/>
          </p:nvPr>
        </p:nvSpPr>
        <p:spPr/>
        <p:txBody>
          <a:bodyPr/>
          <a:lstStyle/>
          <a:p>
            <a:pPr lvl="0"/>
            <a:r>
              <a:rPr lang="en-GB"/>
              <a:t>ETL Process of factWeather</a:t>
            </a:r>
          </a:p>
        </p:txBody>
      </p:sp>
      <p:sp>
        <p:nvSpPr>
          <p:cNvPr id="3" name="Content Placeholder 2">
            <a:extLst>
              <a:ext uri="{FF2B5EF4-FFF2-40B4-BE49-F238E27FC236}">
                <a16:creationId xmlns:a16="http://schemas.microsoft.com/office/drawing/2014/main" id="{7CC728CB-FC79-A5E1-79CF-B2337F2CD0B0}"/>
              </a:ext>
            </a:extLst>
          </p:cNvPr>
          <p:cNvSpPr txBox="1">
            <a:spLocks noGrp="1"/>
          </p:cNvSpPr>
          <p:nvPr>
            <p:ph idx="1"/>
          </p:nvPr>
        </p:nvSpPr>
        <p:spPr>
          <a:xfrm>
            <a:off x="777240" y="1825627"/>
            <a:ext cx="3644039" cy="4454593"/>
          </a:xfrm>
        </p:spPr>
        <p:txBody>
          <a:bodyPr>
            <a:normAutofit/>
          </a:bodyPr>
          <a:lstStyle/>
          <a:p>
            <a:pPr marL="342900" lvl="0" indent="-342900">
              <a:lnSpc>
                <a:spcPct val="107000"/>
              </a:lnSpc>
              <a:buFont typeface="Gill Sans Nova"/>
              <a:buAutoNum type="arabicPeriod"/>
              <a:tabLst>
                <a:tab pos="457200" algn="l"/>
              </a:tabLst>
            </a:pPr>
            <a:r>
              <a:rPr lang="en-GB" sz="1800" dirty="0">
                <a:latin typeface="Calibri" pitchFamily="34"/>
                <a:cs typeface="Arial" pitchFamily="34"/>
              </a:rPr>
              <a:t>Foreach Loop Container for 13 csv files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Separate Date and Time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a:t>
            </a:r>
            <a:r>
              <a:rPr lang="en-GB" sz="1800" dirty="0" err="1">
                <a:latin typeface="Calibri" pitchFamily="34"/>
                <a:cs typeface="Arial" pitchFamily="34"/>
              </a:rPr>
              <a:t>Date_ID</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Covert null values to -9999</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a:t>
            </a:r>
            <a:r>
              <a:rPr lang="en-GB" sz="1800" dirty="0" err="1">
                <a:latin typeface="Calibri" pitchFamily="34"/>
                <a:cs typeface="Arial" pitchFamily="34"/>
              </a:rPr>
              <a:t>Weather_Condition_ID</a:t>
            </a:r>
            <a:r>
              <a:rPr lang="en-GB" sz="1800" dirty="0">
                <a:latin typeface="Calibri" pitchFamily="34"/>
                <a:cs typeface="Arial" pitchFamily="34"/>
              </a:rPr>
              <a:t> and </a:t>
            </a:r>
            <a:r>
              <a:rPr lang="en-GB" sz="1800" dirty="0" err="1">
                <a:latin typeface="Calibri" pitchFamily="34"/>
                <a:cs typeface="Arial" pitchFamily="34"/>
              </a:rPr>
              <a:t>Weather_Station_ID</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new data using </a:t>
            </a:r>
            <a:r>
              <a:rPr lang="en-GB" sz="1800" dirty="0" err="1">
                <a:latin typeface="Calibri" pitchFamily="34"/>
                <a:cs typeface="Arial" pitchFamily="34"/>
              </a:rPr>
              <a:t>Date_ID</a:t>
            </a:r>
            <a:r>
              <a:rPr lang="en-GB" sz="1800" dirty="0">
                <a:latin typeface="Calibri" pitchFamily="34"/>
                <a:cs typeface="Arial" pitchFamily="34"/>
              </a:rPr>
              <a:t>, </a:t>
            </a:r>
            <a:r>
              <a:rPr lang="en-GB" sz="1800" dirty="0" err="1">
                <a:latin typeface="Calibri" pitchFamily="34"/>
                <a:cs typeface="Arial" pitchFamily="34"/>
              </a:rPr>
              <a:t>Weather_Condition_ID</a:t>
            </a:r>
            <a:r>
              <a:rPr lang="en-GB" sz="1800" dirty="0">
                <a:latin typeface="Calibri" pitchFamily="34"/>
                <a:cs typeface="Arial" pitchFamily="34"/>
              </a:rPr>
              <a:t>, and </a:t>
            </a:r>
            <a:r>
              <a:rPr lang="en-GB" sz="1800" dirty="0" err="1">
                <a:latin typeface="Calibri" pitchFamily="34"/>
                <a:cs typeface="Arial" pitchFamily="34"/>
              </a:rPr>
              <a:t>Weather_Station_ID</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Load</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pic>
        <p:nvPicPr>
          <p:cNvPr id="6" name="Picture 5">
            <a:extLst>
              <a:ext uri="{FF2B5EF4-FFF2-40B4-BE49-F238E27FC236}">
                <a16:creationId xmlns:a16="http://schemas.microsoft.com/office/drawing/2014/main" id="{5DC30CE1-F005-F327-6A69-6B67F2BA1229}"/>
              </a:ext>
            </a:extLst>
          </p:cNvPr>
          <p:cNvPicPr>
            <a:picLocks noChangeAspect="1"/>
          </p:cNvPicPr>
          <p:nvPr/>
        </p:nvPicPr>
        <p:blipFill>
          <a:blip r:embed="rId2"/>
          <a:stretch>
            <a:fillRect/>
          </a:stretch>
        </p:blipFill>
        <p:spPr>
          <a:xfrm>
            <a:off x="4887310" y="1690688"/>
            <a:ext cx="6948428" cy="37116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E0729-E769-7C9C-39E3-99F90FAB0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96D9E-CC96-A5B4-861A-8A878A09C631}"/>
              </a:ext>
            </a:extLst>
          </p:cNvPr>
          <p:cNvSpPr txBox="1">
            <a:spLocks noGrp="1"/>
          </p:cNvSpPr>
          <p:nvPr>
            <p:ph type="title"/>
          </p:nvPr>
        </p:nvSpPr>
        <p:spPr/>
        <p:txBody>
          <a:bodyPr/>
          <a:lstStyle/>
          <a:p>
            <a:pPr lvl="0"/>
            <a:r>
              <a:rPr lang="en-GB" dirty="0"/>
              <a:t>ETL Process of </a:t>
            </a:r>
            <a:r>
              <a:rPr lang="en-GB" dirty="0" err="1"/>
              <a:t>factMatch</a:t>
            </a:r>
            <a:endParaRPr lang="en-GB" dirty="0"/>
          </a:p>
        </p:txBody>
      </p:sp>
      <p:sp>
        <p:nvSpPr>
          <p:cNvPr id="3" name="Content Placeholder 2">
            <a:extLst>
              <a:ext uri="{FF2B5EF4-FFF2-40B4-BE49-F238E27FC236}">
                <a16:creationId xmlns:a16="http://schemas.microsoft.com/office/drawing/2014/main" id="{1487EAA9-65B0-57D9-6931-7EDCA0E5753D}"/>
              </a:ext>
            </a:extLst>
          </p:cNvPr>
          <p:cNvSpPr txBox="1">
            <a:spLocks noGrp="1"/>
          </p:cNvSpPr>
          <p:nvPr>
            <p:ph idx="1"/>
          </p:nvPr>
        </p:nvSpPr>
        <p:spPr>
          <a:xfrm>
            <a:off x="777240" y="1825626"/>
            <a:ext cx="3644039" cy="4504835"/>
          </a:xfrm>
        </p:spPr>
        <p:txBody>
          <a:bodyPr>
            <a:normAutofit fontScale="92500" lnSpcReduction="10000"/>
          </a:bodyPr>
          <a:lstStyle/>
          <a:p>
            <a:pPr marL="342900" lvl="0" indent="-342900">
              <a:lnSpc>
                <a:spcPct val="107000"/>
              </a:lnSpc>
              <a:buFont typeface="Gill Sans Nova"/>
              <a:buAutoNum type="arabicPeriod"/>
              <a:tabLst>
                <a:tab pos="457200" algn="l"/>
              </a:tabLst>
            </a:pPr>
            <a:r>
              <a:rPr lang="en-GB" sz="1800" dirty="0">
                <a:latin typeface="Calibri" pitchFamily="34"/>
                <a:cs typeface="Arial" pitchFamily="34"/>
              </a:rPr>
              <a:t>Foreach Loop Container for 5 csv files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Derive columns Year, Date, Time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Roundup minutes to the nearest hour (17:05 -&gt; 17:00)</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Convert Team names (Man U -&gt; Manchester United)</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a:t>
            </a:r>
            <a:r>
              <a:rPr lang="en-GB" sz="1800" dirty="0" err="1">
                <a:latin typeface="Calibri" pitchFamily="34"/>
                <a:cs typeface="Arial" pitchFamily="34"/>
              </a:rPr>
              <a:t>Home_Team_ID</a:t>
            </a:r>
            <a:r>
              <a:rPr lang="en-GB" sz="1800" dirty="0">
                <a:latin typeface="Calibri" pitchFamily="34"/>
                <a:cs typeface="Arial" pitchFamily="34"/>
              </a:rPr>
              <a:t> and </a:t>
            </a:r>
            <a:r>
              <a:rPr lang="en-GB" sz="1800" dirty="0" err="1">
                <a:latin typeface="Calibri" pitchFamily="34"/>
                <a:cs typeface="Arial" pitchFamily="34"/>
              </a:rPr>
              <a:t>Away_Team_ID</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the </a:t>
            </a:r>
            <a:r>
              <a:rPr lang="en-GB" sz="1800" dirty="0" err="1">
                <a:latin typeface="Calibri" pitchFamily="34"/>
                <a:cs typeface="Arial" pitchFamily="34"/>
              </a:rPr>
              <a:t>Date_ID</a:t>
            </a:r>
            <a:r>
              <a:rPr lang="en-GB" sz="1800" dirty="0">
                <a:latin typeface="Calibri" pitchFamily="34"/>
                <a:cs typeface="Arial" pitchFamily="34"/>
              </a:rPr>
              <a:t> which matches with </a:t>
            </a:r>
            <a:r>
              <a:rPr lang="en-GB" sz="1800" dirty="0" err="1">
                <a:latin typeface="Calibri" pitchFamily="34"/>
                <a:cs typeface="Arial" pitchFamily="34"/>
              </a:rPr>
              <a:t>factWeather</a:t>
            </a:r>
            <a:r>
              <a:rPr lang="en-GB" sz="1800" dirty="0">
                <a:latin typeface="Calibri" pitchFamily="34"/>
                <a:cs typeface="Arial" pitchFamily="34"/>
              </a:rPr>
              <a:t> to get </a:t>
            </a:r>
            <a:r>
              <a:rPr lang="en-GB" sz="1800" dirty="0" err="1">
                <a:latin typeface="Calibri" pitchFamily="34"/>
                <a:cs typeface="Arial" pitchFamily="34"/>
              </a:rPr>
              <a:t>Weather_ID</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new data</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Load</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pic>
        <p:nvPicPr>
          <p:cNvPr id="6" name="Picture 5">
            <a:extLst>
              <a:ext uri="{FF2B5EF4-FFF2-40B4-BE49-F238E27FC236}">
                <a16:creationId xmlns:a16="http://schemas.microsoft.com/office/drawing/2014/main" id="{A168DA07-281D-FC21-9DF1-472BCEBBA2CA}"/>
              </a:ext>
            </a:extLst>
          </p:cNvPr>
          <p:cNvPicPr>
            <a:picLocks noChangeAspect="1"/>
          </p:cNvPicPr>
          <p:nvPr/>
        </p:nvPicPr>
        <p:blipFill>
          <a:blip r:embed="rId2"/>
          <a:stretch>
            <a:fillRect/>
          </a:stretch>
        </p:blipFill>
        <p:spPr>
          <a:xfrm>
            <a:off x="4672483" y="1644329"/>
            <a:ext cx="7299989" cy="4686131"/>
          </a:xfrm>
          <a:prstGeom prst="rect">
            <a:avLst/>
          </a:prstGeom>
        </p:spPr>
      </p:pic>
    </p:spTree>
    <p:extLst>
      <p:ext uri="{BB962C8B-B14F-4D97-AF65-F5344CB8AC3E}">
        <p14:creationId xmlns:p14="http://schemas.microsoft.com/office/powerpoint/2010/main" val="3503165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92C46-CED8-1555-35CF-4078F012F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B3A84-F07B-8F0D-368F-3D820685C99B}"/>
              </a:ext>
            </a:extLst>
          </p:cNvPr>
          <p:cNvSpPr txBox="1">
            <a:spLocks noGrp="1"/>
          </p:cNvSpPr>
          <p:nvPr>
            <p:ph type="title"/>
          </p:nvPr>
        </p:nvSpPr>
        <p:spPr/>
        <p:txBody>
          <a:bodyPr/>
          <a:lstStyle/>
          <a:p>
            <a:pPr lvl="0"/>
            <a:r>
              <a:rPr lang="en-GB" dirty="0"/>
              <a:t>ETL Process of </a:t>
            </a:r>
            <a:r>
              <a:rPr lang="en-GB" dirty="0" err="1"/>
              <a:t>factBetting</a:t>
            </a:r>
            <a:endParaRPr lang="en-GB" dirty="0"/>
          </a:p>
        </p:txBody>
      </p:sp>
      <p:sp>
        <p:nvSpPr>
          <p:cNvPr id="3" name="Content Placeholder 2">
            <a:extLst>
              <a:ext uri="{FF2B5EF4-FFF2-40B4-BE49-F238E27FC236}">
                <a16:creationId xmlns:a16="http://schemas.microsoft.com/office/drawing/2014/main" id="{FD7BE708-77F4-13EB-69FF-6C2F6EF92CD3}"/>
              </a:ext>
            </a:extLst>
          </p:cNvPr>
          <p:cNvSpPr txBox="1">
            <a:spLocks noGrp="1"/>
          </p:cNvSpPr>
          <p:nvPr>
            <p:ph idx="1"/>
          </p:nvPr>
        </p:nvSpPr>
        <p:spPr>
          <a:xfrm>
            <a:off x="777240" y="1825626"/>
            <a:ext cx="3644039" cy="4906770"/>
          </a:xfrm>
        </p:spPr>
        <p:txBody>
          <a:bodyPr>
            <a:normAutofit fontScale="85000" lnSpcReduction="20000"/>
          </a:bodyPr>
          <a:lstStyle/>
          <a:p>
            <a:pPr marL="342900" lvl="0" indent="-342900">
              <a:lnSpc>
                <a:spcPct val="107000"/>
              </a:lnSpc>
              <a:buFont typeface="Gill Sans Nova"/>
              <a:buAutoNum type="arabicPeriod"/>
              <a:tabLst>
                <a:tab pos="457200" algn="l"/>
              </a:tabLst>
            </a:pPr>
            <a:r>
              <a:rPr lang="en-GB" sz="1800" dirty="0">
                <a:latin typeface="Calibri" pitchFamily="34"/>
                <a:cs typeface="Arial" pitchFamily="34"/>
              </a:rPr>
              <a:t>Same as </a:t>
            </a:r>
            <a:r>
              <a:rPr lang="en-GB" sz="1800" dirty="0" err="1">
                <a:latin typeface="Calibri" pitchFamily="34"/>
                <a:cs typeface="Arial" pitchFamily="34"/>
              </a:rPr>
              <a:t>factMatch</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Unpivot the betting columns to store Odds value</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Split betting types like "Market", "Closing“, "Home“ and handle empty company values as ‘unknown’</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Trim the names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Convert the values as convert null odd values as 0</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tables for relevant IDs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Aggregate to Group by for IDs and Maximum to avoid multiple entries for the same match</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Load</a:t>
            </a:r>
          </a:p>
          <a:p>
            <a:pPr marL="0" lvl="0" indent="0">
              <a:lnSpc>
                <a:spcPct val="107000"/>
              </a:lnSpc>
              <a:buNone/>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pic>
        <p:nvPicPr>
          <p:cNvPr id="6" name="Picture 5">
            <a:extLst>
              <a:ext uri="{FF2B5EF4-FFF2-40B4-BE49-F238E27FC236}">
                <a16:creationId xmlns:a16="http://schemas.microsoft.com/office/drawing/2014/main" id="{4C3DEB7E-AC6E-3A7B-7E5C-DF0344503DE8}"/>
              </a:ext>
            </a:extLst>
          </p:cNvPr>
          <p:cNvPicPr>
            <a:picLocks noChangeAspect="1"/>
          </p:cNvPicPr>
          <p:nvPr/>
        </p:nvPicPr>
        <p:blipFill>
          <a:blip r:embed="rId2"/>
          <a:stretch>
            <a:fillRect/>
          </a:stretch>
        </p:blipFill>
        <p:spPr>
          <a:xfrm>
            <a:off x="4561952" y="1534224"/>
            <a:ext cx="7249456" cy="4042611"/>
          </a:xfrm>
          <a:prstGeom prst="rect">
            <a:avLst/>
          </a:prstGeom>
        </p:spPr>
      </p:pic>
      <p:pic>
        <p:nvPicPr>
          <p:cNvPr id="10" name="Picture 9">
            <a:extLst>
              <a:ext uri="{FF2B5EF4-FFF2-40B4-BE49-F238E27FC236}">
                <a16:creationId xmlns:a16="http://schemas.microsoft.com/office/drawing/2014/main" id="{87A2DCD2-6964-C757-176D-04333337EBDF}"/>
              </a:ext>
            </a:extLst>
          </p:cNvPr>
          <p:cNvPicPr>
            <a:picLocks noChangeAspect="1"/>
          </p:cNvPicPr>
          <p:nvPr/>
        </p:nvPicPr>
        <p:blipFill>
          <a:blip r:embed="rId3"/>
          <a:stretch>
            <a:fillRect/>
          </a:stretch>
        </p:blipFill>
        <p:spPr>
          <a:xfrm>
            <a:off x="1426866" y="2681292"/>
            <a:ext cx="2358098" cy="992662"/>
          </a:xfrm>
          <a:prstGeom prst="rect">
            <a:avLst/>
          </a:prstGeom>
        </p:spPr>
      </p:pic>
    </p:spTree>
    <p:extLst>
      <p:ext uri="{BB962C8B-B14F-4D97-AF65-F5344CB8AC3E}">
        <p14:creationId xmlns:p14="http://schemas.microsoft.com/office/powerpoint/2010/main" val="2711628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FF60B-B458-4F84-4B68-4889F174A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95E84D-1040-CA50-E8BE-FD090AEC84E9}"/>
              </a:ext>
            </a:extLst>
          </p:cNvPr>
          <p:cNvSpPr txBox="1">
            <a:spLocks noGrp="1"/>
          </p:cNvSpPr>
          <p:nvPr>
            <p:ph type="title"/>
          </p:nvPr>
        </p:nvSpPr>
        <p:spPr/>
        <p:txBody>
          <a:bodyPr>
            <a:normAutofit fontScale="90000"/>
          </a:bodyPr>
          <a:lstStyle/>
          <a:p>
            <a:pPr lvl="0"/>
            <a:r>
              <a:rPr lang="en-GB" dirty="0"/>
              <a:t>Data Visualization in </a:t>
            </a:r>
            <a:r>
              <a:rPr lang="en-GB" dirty="0" err="1"/>
              <a:t>PowerBI</a:t>
            </a:r>
            <a:r>
              <a:rPr lang="en-GB" dirty="0"/>
              <a:t> (League)</a:t>
            </a:r>
          </a:p>
        </p:txBody>
      </p:sp>
      <p:sp>
        <p:nvSpPr>
          <p:cNvPr id="3" name="Content Placeholder 2">
            <a:extLst>
              <a:ext uri="{FF2B5EF4-FFF2-40B4-BE49-F238E27FC236}">
                <a16:creationId xmlns:a16="http://schemas.microsoft.com/office/drawing/2014/main" id="{927F6CA5-AABB-54BD-5664-277788123D96}"/>
              </a:ext>
            </a:extLst>
          </p:cNvPr>
          <p:cNvSpPr txBox="1">
            <a:spLocks noGrp="1"/>
          </p:cNvSpPr>
          <p:nvPr>
            <p:ph idx="1"/>
          </p:nvPr>
        </p:nvSpPr>
        <p:spPr>
          <a:xfrm>
            <a:off x="777240" y="1825627"/>
            <a:ext cx="3644039" cy="4766092"/>
          </a:xfrm>
        </p:spPr>
        <p:txBody>
          <a:bodyPr>
            <a:normAutofit/>
          </a:bodyPr>
          <a:lstStyle/>
          <a:p>
            <a:pPr marL="342900" lvl="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Season selection</a:t>
            </a:r>
          </a:p>
          <a:p>
            <a:pPr marL="342900" lvl="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Match related parameter</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Average Goals per Match</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Total Red Cards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Total Fouls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Total Goals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Total Shots on Target</a:t>
            </a:r>
          </a:p>
          <a:p>
            <a:pPr marL="34290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Weather Condition parameter</a:t>
            </a:r>
          </a:p>
          <a:p>
            <a:pPr marL="800100" lvl="1" indent="-342900">
              <a:lnSpc>
                <a:spcPct val="107000"/>
              </a:lnSpc>
              <a:buFont typeface="Gill Sans Nova"/>
              <a:buAutoNum type="arabicPeriod"/>
              <a:tabLst>
                <a:tab pos="457200" algn="l"/>
              </a:tabLst>
            </a:pPr>
            <a:r>
              <a:rPr lang="en-GB" sz="1600" dirty="0">
                <a:solidFill>
                  <a:schemeClr val="tx1"/>
                </a:solidFill>
                <a:latin typeface="Calibri" pitchFamily="34"/>
                <a:cs typeface="Arial" pitchFamily="34"/>
              </a:rPr>
              <a:t>Clear</a:t>
            </a:r>
          </a:p>
          <a:p>
            <a:pPr marL="800100" lvl="1" indent="-342900">
              <a:lnSpc>
                <a:spcPct val="107000"/>
              </a:lnSpc>
              <a:buFont typeface="Gill Sans Nova"/>
              <a:buAutoNum type="arabicPeriod"/>
              <a:tabLst>
                <a:tab pos="457200" algn="l"/>
              </a:tabLst>
            </a:pPr>
            <a:r>
              <a:rPr lang="en-GB" sz="1600" dirty="0">
                <a:solidFill>
                  <a:schemeClr val="tx1"/>
                </a:solidFill>
                <a:latin typeface="Calibri" pitchFamily="34"/>
                <a:cs typeface="Arial" pitchFamily="34"/>
              </a:rPr>
              <a:t>Cloudy</a:t>
            </a:r>
          </a:p>
          <a:p>
            <a:pPr marL="800100" lvl="1" indent="-342900">
              <a:lnSpc>
                <a:spcPct val="107000"/>
              </a:lnSpc>
              <a:buFont typeface="Gill Sans Nova"/>
              <a:buAutoNum type="arabicPeriod"/>
              <a:tabLst>
                <a:tab pos="457200" algn="l"/>
              </a:tabLst>
            </a:pPr>
            <a:r>
              <a:rPr lang="en-GB" sz="1600" dirty="0">
                <a:solidFill>
                  <a:schemeClr val="tx1"/>
                </a:solidFill>
                <a:latin typeface="Calibri" pitchFamily="34"/>
                <a:cs typeface="Arial" pitchFamily="34"/>
              </a:rPr>
              <a:t>Fair</a:t>
            </a:r>
          </a:p>
          <a:p>
            <a:pPr marL="800100" lvl="1" indent="-342900">
              <a:lnSpc>
                <a:spcPct val="107000"/>
              </a:lnSpc>
              <a:buFont typeface="Gill Sans Nova"/>
              <a:buAutoNum type="arabicPeriod"/>
              <a:tabLst>
                <a:tab pos="457200" algn="l"/>
              </a:tabLst>
            </a:pPr>
            <a:r>
              <a:rPr lang="en-GB" sz="1600" dirty="0">
                <a:solidFill>
                  <a:schemeClr val="tx1"/>
                </a:solidFill>
                <a:latin typeface="Calibri" pitchFamily="34"/>
                <a:cs typeface="Arial" pitchFamily="34"/>
              </a:rPr>
              <a:t>etc</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pic>
        <p:nvPicPr>
          <p:cNvPr id="8" name="Picture 7">
            <a:extLst>
              <a:ext uri="{FF2B5EF4-FFF2-40B4-BE49-F238E27FC236}">
                <a16:creationId xmlns:a16="http://schemas.microsoft.com/office/drawing/2014/main" id="{418D183E-C753-1AA8-11EA-B3437A649420}"/>
              </a:ext>
            </a:extLst>
          </p:cNvPr>
          <p:cNvPicPr>
            <a:picLocks noChangeAspect="1"/>
          </p:cNvPicPr>
          <p:nvPr/>
        </p:nvPicPr>
        <p:blipFill>
          <a:blip r:embed="rId2"/>
          <a:stretch>
            <a:fillRect/>
          </a:stretch>
        </p:blipFill>
        <p:spPr>
          <a:xfrm>
            <a:off x="4330840" y="1825627"/>
            <a:ext cx="7566870" cy="4481606"/>
          </a:xfrm>
          <a:prstGeom prst="rect">
            <a:avLst/>
          </a:prstGeom>
        </p:spPr>
      </p:pic>
    </p:spTree>
    <p:extLst>
      <p:ext uri="{BB962C8B-B14F-4D97-AF65-F5344CB8AC3E}">
        <p14:creationId xmlns:p14="http://schemas.microsoft.com/office/powerpoint/2010/main" val="3933656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47F3-2E25-BFD4-FE79-6C69B9953773}"/>
              </a:ext>
            </a:extLst>
          </p:cNvPr>
          <p:cNvSpPr txBox="1">
            <a:spLocks noGrp="1"/>
          </p:cNvSpPr>
          <p:nvPr>
            <p:ph type="title"/>
          </p:nvPr>
        </p:nvSpPr>
        <p:spPr/>
        <p:txBody>
          <a:bodyPr>
            <a:normAutofit/>
          </a:bodyPr>
          <a:lstStyle/>
          <a:p>
            <a:pPr lvl="0"/>
            <a:r>
              <a:rPr lang="en-GB" dirty="0"/>
              <a:t>Data Visualization in </a:t>
            </a:r>
            <a:r>
              <a:rPr lang="en-GB" dirty="0" err="1"/>
              <a:t>PowerBI</a:t>
            </a:r>
            <a:r>
              <a:rPr lang="en-GB" dirty="0"/>
              <a:t> (Team)</a:t>
            </a:r>
          </a:p>
        </p:txBody>
      </p:sp>
      <p:sp>
        <p:nvSpPr>
          <p:cNvPr id="3" name="Content Placeholder 2">
            <a:extLst>
              <a:ext uri="{FF2B5EF4-FFF2-40B4-BE49-F238E27FC236}">
                <a16:creationId xmlns:a16="http://schemas.microsoft.com/office/drawing/2014/main" id="{DE97306B-F5C0-2B3B-1BBB-5215585815C2}"/>
              </a:ext>
            </a:extLst>
          </p:cNvPr>
          <p:cNvSpPr txBox="1">
            <a:spLocks noGrp="1"/>
          </p:cNvSpPr>
          <p:nvPr>
            <p:ph idx="1"/>
          </p:nvPr>
        </p:nvSpPr>
        <p:spPr>
          <a:xfrm>
            <a:off x="777240" y="1825627"/>
            <a:ext cx="3644039" cy="4786188"/>
          </a:xfrm>
        </p:spPr>
        <p:txBody>
          <a:bodyPr>
            <a:normAutofit lnSpcReduction="10000"/>
          </a:bodyPr>
          <a:lstStyle/>
          <a:p>
            <a:pPr marL="342900" lvl="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Season selection</a:t>
            </a:r>
          </a:p>
          <a:p>
            <a:pPr marL="342900" lvl="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Match related parameter</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Average Goals per Match</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Total Red Cards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Total Fouls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Total Goals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Total Shots on Target</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etc</a:t>
            </a:r>
          </a:p>
          <a:p>
            <a:pPr marL="34290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Weather parameter</a:t>
            </a:r>
          </a:p>
          <a:p>
            <a:pPr marL="800100" lvl="1" indent="-342900">
              <a:lnSpc>
                <a:spcPct val="107000"/>
              </a:lnSpc>
              <a:buFont typeface="Gill Sans Nova"/>
              <a:buAutoNum type="arabicPeriod"/>
              <a:tabLst>
                <a:tab pos="457200" algn="l"/>
              </a:tabLst>
            </a:pPr>
            <a:r>
              <a:rPr lang="en-GB" sz="1600" dirty="0">
                <a:solidFill>
                  <a:schemeClr val="tx1"/>
                </a:solidFill>
                <a:latin typeface="Calibri" pitchFamily="34"/>
                <a:cs typeface="Arial" pitchFamily="34"/>
              </a:rPr>
              <a:t>Average temperature</a:t>
            </a:r>
          </a:p>
          <a:p>
            <a:pPr marL="800100" lvl="1" indent="-342900">
              <a:lnSpc>
                <a:spcPct val="107000"/>
              </a:lnSpc>
              <a:buFont typeface="Gill Sans Nova"/>
              <a:buAutoNum type="arabicPeriod"/>
              <a:tabLst>
                <a:tab pos="457200" algn="l"/>
              </a:tabLst>
            </a:pPr>
            <a:r>
              <a:rPr lang="en-GB" sz="1600" dirty="0">
                <a:solidFill>
                  <a:schemeClr val="tx1"/>
                </a:solidFill>
                <a:latin typeface="Calibri" pitchFamily="34"/>
                <a:cs typeface="Arial" pitchFamily="34"/>
              </a:rPr>
              <a:t>Snow Depth</a:t>
            </a:r>
          </a:p>
          <a:p>
            <a:pPr marL="800100" lvl="1" indent="-342900">
              <a:lnSpc>
                <a:spcPct val="107000"/>
              </a:lnSpc>
              <a:buFont typeface="Gill Sans Nova"/>
              <a:buAutoNum type="arabicPeriod"/>
              <a:tabLst>
                <a:tab pos="457200" algn="l"/>
              </a:tabLst>
            </a:pPr>
            <a:r>
              <a:rPr lang="en-GB" sz="1600" dirty="0">
                <a:solidFill>
                  <a:schemeClr val="tx1"/>
                </a:solidFill>
                <a:latin typeface="Calibri" pitchFamily="34"/>
                <a:cs typeface="Arial" pitchFamily="34"/>
              </a:rPr>
              <a:t>Wind Speed</a:t>
            </a:r>
          </a:p>
          <a:p>
            <a:pPr marL="800100" lvl="1" indent="-342900">
              <a:lnSpc>
                <a:spcPct val="107000"/>
              </a:lnSpc>
              <a:buFont typeface="Gill Sans Nova"/>
              <a:buAutoNum type="arabicPeriod"/>
              <a:tabLst>
                <a:tab pos="457200" algn="l"/>
              </a:tabLst>
            </a:pPr>
            <a:r>
              <a:rPr lang="en-GB" sz="1600" dirty="0">
                <a:solidFill>
                  <a:schemeClr val="tx1"/>
                </a:solidFill>
                <a:latin typeface="Calibri" pitchFamily="34"/>
                <a:cs typeface="Arial" pitchFamily="34"/>
              </a:rPr>
              <a:t>Total Precipitation</a:t>
            </a:r>
          </a:p>
          <a:p>
            <a:pPr marL="800100" lvl="1" indent="-342900">
              <a:lnSpc>
                <a:spcPct val="107000"/>
              </a:lnSpc>
              <a:buFont typeface="Gill Sans Nova"/>
              <a:buAutoNum type="arabicPeriod"/>
              <a:tabLst>
                <a:tab pos="457200" algn="l"/>
              </a:tabLst>
            </a:pPr>
            <a:r>
              <a:rPr lang="en-GB" sz="1600" dirty="0">
                <a:solidFill>
                  <a:schemeClr val="tx1"/>
                </a:solidFill>
                <a:latin typeface="Calibri" pitchFamily="34"/>
                <a:cs typeface="Arial" pitchFamily="34"/>
              </a:rPr>
              <a:t>etc</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pic>
        <p:nvPicPr>
          <p:cNvPr id="5" name="Picture 4">
            <a:extLst>
              <a:ext uri="{FF2B5EF4-FFF2-40B4-BE49-F238E27FC236}">
                <a16:creationId xmlns:a16="http://schemas.microsoft.com/office/drawing/2014/main" id="{AA4BA63F-7BEE-925B-CCC5-3E2F68B4829C}"/>
              </a:ext>
            </a:extLst>
          </p:cNvPr>
          <p:cNvPicPr>
            <a:picLocks noChangeAspect="1"/>
          </p:cNvPicPr>
          <p:nvPr/>
        </p:nvPicPr>
        <p:blipFill>
          <a:blip r:embed="rId2"/>
          <a:stretch>
            <a:fillRect/>
          </a:stretch>
        </p:blipFill>
        <p:spPr>
          <a:xfrm>
            <a:off x="4262140" y="1825627"/>
            <a:ext cx="7625060" cy="466724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73A68-7E28-D7D3-9DC8-742C5A84F3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D42CC-09A1-BD32-6002-D97281FF58DA}"/>
              </a:ext>
            </a:extLst>
          </p:cNvPr>
          <p:cNvSpPr txBox="1">
            <a:spLocks noGrp="1"/>
          </p:cNvSpPr>
          <p:nvPr>
            <p:ph type="title"/>
          </p:nvPr>
        </p:nvSpPr>
        <p:spPr/>
        <p:txBody>
          <a:bodyPr>
            <a:normAutofit fontScale="90000"/>
          </a:bodyPr>
          <a:lstStyle/>
          <a:p>
            <a:pPr lvl="0"/>
            <a:r>
              <a:rPr lang="en-GB" dirty="0"/>
              <a:t>Data Visualization in </a:t>
            </a:r>
            <a:r>
              <a:rPr lang="en-GB" dirty="0" err="1"/>
              <a:t>PowerBI</a:t>
            </a:r>
            <a:r>
              <a:rPr lang="en-GB" dirty="0"/>
              <a:t> (Betting)</a:t>
            </a:r>
          </a:p>
        </p:txBody>
      </p:sp>
      <p:sp>
        <p:nvSpPr>
          <p:cNvPr id="3" name="Content Placeholder 2">
            <a:extLst>
              <a:ext uri="{FF2B5EF4-FFF2-40B4-BE49-F238E27FC236}">
                <a16:creationId xmlns:a16="http://schemas.microsoft.com/office/drawing/2014/main" id="{2E80E4CA-09B2-B079-E6EF-145CD91245BD}"/>
              </a:ext>
            </a:extLst>
          </p:cNvPr>
          <p:cNvSpPr txBox="1">
            <a:spLocks noGrp="1"/>
          </p:cNvSpPr>
          <p:nvPr>
            <p:ph idx="1"/>
          </p:nvPr>
        </p:nvSpPr>
        <p:spPr>
          <a:xfrm>
            <a:off x="777240" y="1825627"/>
            <a:ext cx="3644039" cy="4667244"/>
          </a:xfrm>
        </p:spPr>
        <p:txBody>
          <a:bodyPr>
            <a:normAutofit fontScale="85000" lnSpcReduction="20000"/>
          </a:bodyPr>
          <a:lstStyle/>
          <a:p>
            <a:pPr marL="342900" lvl="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Season selection</a:t>
            </a:r>
          </a:p>
          <a:p>
            <a:pPr marL="342900" lvl="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Betting Type Selection</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Away Win Odds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Home Win Odds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Draw Win Odds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Over 2.5 Goals Odds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Under 2.5 Goals Odds</a:t>
            </a:r>
          </a:p>
          <a:p>
            <a:pPr marL="342900" indent="-342900">
              <a:lnSpc>
                <a:spcPct val="107000"/>
              </a:lnSpc>
              <a:buFont typeface="Gill Sans Nova"/>
              <a:buAutoNum type="arabicPeriod"/>
              <a:tabLst>
                <a:tab pos="457200" algn="l"/>
              </a:tabLst>
            </a:pPr>
            <a:r>
              <a:rPr lang="en-GB" dirty="0">
                <a:solidFill>
                  <a:srgbClr val="0070C0"/>
                </a:solidFill>
                <a:latin typeface="Calibri" pitchFamily="34"/>
                <a:cs typeface="Arial" pitchFamily="34"/>
              </a:rPr>
              <a:t>Weather Condition parameter</a:t>
            </a:r>
          </a:p>
          <a:p>
            <a:pPr marL="800100" lvl="1" indent="-342900">
              <a:lnSpc>
                <a:spcPct val="107000"/>
              </a:lnSpc>
              <a:buFont typeface="Gill Sans Nova"/>
              <a:buAutoNum type="arabicPeriod"/>
              <a:tabLst>
                <a:tab pos="457200" algn="l"/>
              </a:tabLst>
            </a:pPr>
            <a:r>
              <a:rPr lang="en-GB" dirty="0">
                <a:solidFill>
                  <a:schemeClr val="tx1"/>
                </a:solidFill>
                <a:latin typeface="Calibri" pitchFamily="34"/>
                <a:cs typeface="Arial" pitchFamily="34"/>
              </a:rPr>
              <a:t>Clear</a:t>
            </a:r>
          </a:p>
          <a:p>
            <a:pPr marL="800100" lvl="1" indent="-342900">
              <a:lnSpc>
                <a:spcPct val="107000"/>
              </a:lnSpc>
              <a:buFont typeface="Gill Sans Nova"/>
              <a:buAutoNum type="arabicPeriod"/>
              <a:tabLst>
                <a:tab pos="457200" algn="l"/>
              </a:tabLst>
            </a:pPr>
            <a:r>
              <a:rPr lang="en-GB" dirty="0">
                <a:solidFill>
                  <a:schemeClr val="tx1"/>
                </a:solidFill>
                <a:latin typeface="Calibri" pitchFamily="34"/>
                <a:cs typeface="Arial" pitchFamily="34"/>
              </a:rPr>
              <a:t>Cloudy</a:t>
            </a:r>
          </a:p>
          <a:p>
            <a:pPr marL="800100" lvl="1" indent="-342900">
              <a:lnSpc>
                <a:spcPct val="107000"/>
              </a:lnSpc>
              <a:buFont typeface="Gill Sans Nova"/>
              <a:buAutoNum type="arabicPeriod"/>
              <a:tabLst>
                <a:tab pos="457200" algn="l"/>
              </a:tabLst>
            </a:pPr>
            <a:r>
              <a:rPr lang="en-GB" dirty="0">
                <a:solidFill>
                  <a:schemeClr val="tx1"/>
                </a:solidFill>
                <a:latin typeface="Calibri" pitchFamily="34"/>
                <a:cs typeface="Arial" pitchFamily="34"/>
              </a:rPr>
              <a:t>Fair</a:t>
            </a:r>
          </a:p>
          <a:p>
            <a:pPr marL="800100" lvl="1" indent="-342900">
              <a:lnSpc>
                <a:spcPct val="107000"/>
              </a:lnSpc>
              <a:buFont typeface="Gill Sans Nova"/>
              <a:buAutoNum type="arabicPeriod"/>
              <a:tabLst>
                <a:tab pos="457200" algn="l"/>
              </a:tabLst>
            </a:pPr>
            <a:r>
              <a:rPr lang="en-GB" dirty="0">
                <a:solidFill>
                  <a:schemeClr val="tx1"/>
                </a:solidFill>
                <a:latin typeface="Calibri" pitchFamily="34"/>
                <a:cs typeface="Arial" pitchFamily="34"/>
              </a:rPr>
              <a:t>Etc</a:t>
            </a:r>
          </a:p>
          <a:p>
            <a:pPr marL="342900" indent="-342900">
              <a:lnSpc>
                <a:spcPct val="107000"/>
              </a:lnSpc>
              <a:buFont typeface="Gill Sans Nova"/>
              <a:buAutoNum type="arabicPeriod"/>
              <a:tabLst>
                <a:tab pos="457200" algn="l"/>
              </a:tabLst>
            </a:pPr>
            <a:r>
              <a:rPr lang="en-GB" dirty="0">
                <a:solidFill>
                  <a:srgbClr val="0070C0"/>
                </a:solidFill>
                <a:latin typeface="Calibri" pitchFamily="34"/>
                <a:cs typeface="Arial" pitchFamily="34"/>
              </a:rPr>
              <a:t>Weather Parameter</a:t>
            </a:r>
          </a:p>
          <a:p>
            <a:pPr marL="800100" lvl="1" indent="-342900">
              <a:lnSpc>
                <a:spcPct val="107000"/>
              </a:lnSpc>
              <a:buFont typeface="Gill Sans Nova"/>
              <a:buAutoNum type="arabicPeriod"/>
              <a:tabLst>
                <a:tab pos="457200" algn="l"/>
              </a:tabLst>
            </a:pPr>
            <a:r>
              <a:rPr lang="en-GB" dirty="0">
                <a:solidFill>
                  <a:schemeClr val="tx1"/>
                </a:solidFill>
                <a:latin typeface="Calibri" pitchFamily="34"/>
                <a:cs typeface="Arial" pitchFamily="34"/>
              </a:rPr>
              <a:t>Average temperature</a:t>
            </a:r>
          </a:p>
          <a:p>
            <a:pPr marL="800100" lvl="1" indent="-342900">
              <a:lnSpc>
                <a:spcPct val="107000"/>
              </a:lnSpc>
              <a:buFont typeface="Gill Sans Nova"/>
              <a:buAutoNum type="arabicPeriod"/>
              <a:tabLst>
                <a:tab pos="457200" algn="l"/>
              </a:tabLst>
            </a:pPr>
            <a:r>
              <a:rPr lang="en-GB" dirty="0">
                <a:solidFill>
                  <a:schemeClr val="tx1"/>
                </a:solidFill>
                <a:latin typeface="Calibri" pitchFamily="34"/>
                <a:cs typeface="Arial" pitchFamily="34"/>
              </a:rPr>
              <a:t>Total Precipitation</a:t>
            </a:r>
          </a:p>
          <a:p>
            <a:pPr marL="800100" lvl="1" indent="-342900">
              <a:lnSpc>
                <a:spcPct val="107000"/>
              </a:lnSpc>
              <a:buFont typeface="Gill Sans Nova"/>
              <a:buAutoNum type="arabicPeriod"/>
              <a:tabLst>
                <a:tab pos="457200" algn="l"/>
              </a:tabLst>
            </a:pPr>
            <a:r>
              <a:rPr lang="en-GB" dirty="0">
                <a:solidFill>
                  <a:schemeClr val="tx1"/>
                </a:solidFill>
                <a:latin typeface="Calibri" pitchFamily="34"/>
                <a:cs typeface="Arial" pitchFamily="34"/>
              </a:rPr>
              <a:t>Win Speed</a:t>
            </a:r>
          </a:p>
          <a:p>
            <a:pPr marL="800100" lvl="1" indent="-342900">
              <a:lnSpc>
                <a:spcPct val="107000"/>
              </a:lnSpc>
              <a:buFont typeface="Gill Sans Nova"/>
              <a:buAutoNum type="arabicPeriod"/>
              <a:tabLst>
                <a:tab pos="457200" algn="l"/>
              </a:tabLst>
            </a:pPr>
            <a:r>
              <a:rPr lang="en-GB" dirty="0">
                <a:solidFill>
                  <a:schemeClr val="tx1"/>
                </a:solidFill>
                <a:latin typeface="Calibri" pitchFamily="34"/>
                <a:cs typeface="Arial" pitchFamily="34"/>
              </a:rPr>
              <a:t>etc</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pic>
        <p:nvPicPr>
          <p:cNvPr id="6" name="Picture 5">
            <a:extLst>
              <a:ext uri="{FF2B5EF4-FFF2-40B4-BE49-F238E27FC236}">
                <a16:creationId xmlns:a16="http://schemas.microsoft.com/office/drawing/2014/main" id="{AD1D141E-33FB-6589-2ED2-11CF7B70A0E2}"/>
              </a:ext>
            </a:extLst>
          </p:cNvPr>
          <p:cNvPicPr>
            <a:picLocks noChangeAspect="1"/>
          </p:cNvPicPr>
          <p:nvPr/>
        </p:nvPicPr>
        <p:blipFill>
          <a:blip r:embed="rId2"/>
          <a:stretch>
            <a:fillRect/>
          </a:stretch>
        </p:blipFill>
        <p:spPr>
          <a:xfrm>
            <a:off x="4288220" y="1690689"/>
            <a:ext cx="7588469" cy="4667244"/>
          </a:xfrm>
          <a:prstGeom prst="rect">
            <a:avLst/>
          </a:prstGeom>
        </p:spPr>
      </p:pic>
    </p:spTree>
    <p:extLst>
      <p:ext uri="{BB962C8B-B14F-4D97-AF65-F5344CB8AC3E}">
        <p14:creationId xmlns:p14="http://schemas.microsoft.com/office/powerpoint/2010/main" val="361324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31C4-0177-B5B1-36D2-D6732235C51F}"/>
              </a:ext>
            </a:extLst>
          </p:cNvPr>
          <p:cNvSpPr txBox="1">
            <a:spLocks noGrp="1"/>
          </p:cNvSpPr>
          <p:nvPr>
            <p:ph type="title"/>
          </p:nvPr>
        </p:nvSpPr>
        <p:spPr/>
        <p:txBody>
          <a:bodyPr/>
          <a:lstStyle/>
          <a:p>
            <a:pPr lvl="0"/>
            <a:r>
              <a:rPr lang="en-GB" dirty="0"/>
              <a:t>Table of Contents</a:t>
            </a:r>
          </a:p>
        </p:txBody>
      </p:sp>
      <p:sp>
        <p:nvSpPr>
          <p:cNvPr id="3" name="Content Placeholder 2">
            <a:extLst>
              <a:ext uri="{FF2B5EF4-FFF2-40B4-BE49-F238E27FC236}">
                <a16:creationId xmlns:a16="http://schemas.microsoft.com/office/drawing/2014/main" id="{C8B873A7-18E4-8972-E9E8-6EC7B61EFA2F}"/>
              </a:ext>
            </a:extLst>
          </p:cNvPr>
          <p:cNvSpPr txBox="1">
            <a:spLocks noGrp="1"/>
          </p:cNvSpPr>
          <p:nvPr>
            <p:ph idx="1"/>
          </p:nvPr>
        </p:nvSpPr>
        <p:spPr/>
        <p:txBody>
          <a:bodyPr/>
          <a:lstStyle/>
          <a:p>
            <a:pPr lvl="0"/>
            <a:r>
              <a:rPr lang="en-GB" dirty="0"/>
              <a:t>Introduction about The Project</a:t>
            </a:r>
          </a:p>
          <a:p>
            <a:pPr lvl="0"/>
            <a:r>
              <a:rPr lang="en-GB" dirty="0"/>
              <a:t>Data Sets</a:t>
            </a:r>
          </a:p>
          <a:p>
            <a:pPr lvl="0"/>
            <a:r>
              <a:rPr lang="en-GB" dirty="0"/>
              <a:t>Proposed KPIs</a:t>
            </a:r>
          </a:p>
          <a:p>
            <a:pPr lvl="0"/>
            <a:r>
              <a:rPr lang="en-GB" dirty="0"/>
              <a:t>Star Schema</a:t>
            </a:r>
          </a:p>
          <a:p>
            <a:pPr lvl="0"/>
            <a:r>
              <a:rPr lang="en-GB" dirty="0"/>
              <a:t>ETL Process</a:t>
            </a:r>
          </a:p>
          <a:p>
            <a:pPr lvl="0"/>
            <a:r>
              <a:rPr lang="en-GB" dirty="0"/>
              <a:t>Visualization on Power BI</a:t>
            </a:r>
          </a:p>
          <a:p>
            <a:pPr lvl="0"/>
            <a:r>
              <a:rPr lang="en-GB" dirty="0"/>
              <a:t>Conclusion</a:t>
            </a:r>
          </a:p>
          <a:p>
            <a:pPr lvl="0"/>
            <a:r>
              <a:rPr lang="en-GB" dirty="0"/>
              <a:t>Resources</a:t>
            </a:r>
          </a:p>
          <a:p>
            <a:pPr lvl="0"/>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D477B-6DEB-6D81-1C2B-5E4410085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E4DE9-A95C-2C04-B8C2-DED2C8D4625F}"/>
              </a:ext>
            </a:extLst>
          </p:cNvPr>
          <p:cNvSpPr txBox="1">
            <a:spLocks noGrp="1"/>
          </p:cNvSpPr>
          <p:nvPr>
            <p:ph type="title"/>
          </p:nvPr>
        </p:nvSpPr>
        <p:spPr/>
        <p:txBody>
          <a:bodyPr>
            <a:noAutofit/>
          </a:bodyPr>
          <a:lstStyle/>
          <a:p>
            <a:pPr lvl="0"/>
            <a:r>
              <a:rPr lang="en-GB" sz="4400" dirty="0"/>
              <a:t>Data Visualization in </a:t>
            </a:r>
            <a:r>
              <a:rPr lang="en-GB" sz="4400" dirty="0" err="1"/>
              <a:t>PowerBI</a:t>
            </a:r>
            <a:r>
              <a:rPr lang="en-GB" sz="4400" dirty="0"/>
              <a:t> (Comparison)</a:t>
            </a:r>
          </a:p>
        </p:txBody>
      </p:sp>
      <p:sp>
        <p:nvSpPr>
          <p:cNvPr id="3" name="Content Placeholder 2">
            <a:extLst>
              <a:ext uri="{FF2B5EF4-FFF2-40B4-BE49-F238E27FC236}">
                <a16:creationId xmlns:a16="http://schemas.microsoft.com/office/drawing/2014/main" id="{0778D93B-68E1-1843-1B28-2CCD17913858}"/>
              </a:ext>
            </a:extLst>
          </p:cNvPr>
          <p:cNvSpPr txBox="1">
            <a:spLocks noGrp="1"/>
          </p:cNvSpPr>
          <p:nvPr>
            <p:ph idx="1"/>
          </p:nvPr>
        </p:nvSpPr>
        <p:spPr>
          <a:xfrm>
            <a:off x="777240" y="1825627"/>
            <a:ext cx="3644039" cy="4667244"/>
          </a:xfrm>
        </p:spPr>
        <p:txBody>
          <a:bodyPr>
            <a:normAutofit/>
          </a:bodyPr>
          <a:lstStyle/>
          <a:p>
            <a:pPr marL="342900" lvl="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Season selection</a:t>
            </a:r>
          </a:p>
          <a:p>
            <a:pPr marL="342900" lvl="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Team selection</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Overall Seasonal Winning Percentages</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Relative Winning Percentages (home vs away)</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Relative Match Scores</a:t>
            </a:r>
          </a:p>
          <a:p>
            <a:pPr marL="1257300" lvl="2" indent="-342900">
              <a:lnSpc>
                <a:spcPct val="107000"/>
              </a:lnSpc>
              <a:buFont typeface="Gill Sans Nova"/>
              <a:buAutoNum type="arabicPeriod"/>
              <a:tabLst>
                <a:tab pos="457200" algn="l"/>
              </a:tabLst>
            </a:pPr>
            <a:r>
              <a:rPr lang="en-GB" sz="1400" dirty="0">
                <a:latin typeface="Calibri" pitchFamily="34"/>
                <a:cs typeface="Arial" pitchFamily="34"/>
              </a:rPr>
              <a:t>Goals</a:t>
            </a:r>
          </a:p>
          <a:p>
            <a:pPr marL="1257300" lvl="2" indent="-342900">
              <a:lnSpc>
                <a:spcPct val="107000"/>
              </a:lnSpc>
              <a:buFont typeface="Gill Sans Nova"/>
              <a:buAutoNum type="arabicPeriod"/>
              <a:tabLst>
                <a:tab pos="457200" algn="l"/>
              </a:tabLst>
            </a:pPr>
            <a:r>
              <a:rPr lang="en-GB" sz="1400" dirty="0">
                <a:latin typeface="Calibri" pitchFamily="34"/>
                <a:cs typeface="Arial" pitchFamily="34"/>
              </a:rPr>
              <a:t>Shots</a:t>
            </a:r>
          </a:p>
          <a:p>
            <a:pPr marL="1257300" lvl="2" indent="-342900">
              <a:lnSpc>
                <a:spcPct val="107000"/>
              </a:lnSpc>
              <a:buFont typeface="Gill Sans Nova"/>
              <a:buAutoNum type="arabicPeriod"/>
              <a:tabLst>
                <a:tab pos="457200" algn="l"/>
              </a:tabLst>
            </a:pPr>
            <a:r>
              <a:rPr lang="en-GB" sz="1400" dirty="0">
                <a:latin typeface="Calibri" pitchFamily="34"/>
                <a:cs typeface="Arial" pitchFamily="34"/>
              </a:rPr>
              <a:t>Fouls</a:t>
            </a:r>
          </a:p>
          <a:p>
            <a:pPr marL="1257300" lvl="2" indent="-342900">
              <a:lnSpc>
                <a:spcPct val="107000"/>
              </a:lnSpc>
              <a:buFont typeface="Gill Sans Nova"/>
              <a:buAutoNum type="arabicPeriod"/>
              <a:tabLst>
                <a:tab pos="457200" algn="l"/>
              </a:tabLst>
            </a:pPr>
            <a:r>
              <a:rPr lang="en-GB" sz="1400" dirty="0">
                <a:latin typeface="Calibri" pitchFamily="34"/>
                <a:cs typeface="Arial" pitchFamily="34"/>
              </a:rPr>
              <a:t>Red Cards</a:t>
            </a:r>
            <a:endParaRPr lang="en-GB" sz="1600" dirty="0">
              <a:latin typeface="Calibri" pitchFamily="34"/>
              <a:cs typeface="Arial" pitchFamily="34"/>
            </a:endParaRPr>
          </a:p>
          <a:p>
            <a:pPr marL="342900" indent="-342900">
              <a:lnSpc>
                <a:spcPct val="107000"/>
              </a:lnSpc>
              <a:buFont typeface="Gill Sans Nova"/>
              <a:buAutoNum type="arabicPeriod"/>
              <a:tabLst>
                <a:tab pos="457200" algn="l"/>
              </a:tabLst>
            </a:pPr>
            <a:r>
              <a:rPr lang="en-GB" sz="1800" dirty="0">
                <a:solidFill>
                  <a:srgbClr val="0070C0"/>
                </a:solidFill>
                <a:latin typeface="Calibri" pitchFamily="34"/>
                <a:cs typeface="Arial" pitchFamily="34"/>
              </a:rPr>
              <a:t>Relative Win, Loss, Draw by Weather Condition</a:t>
            </a:r>
            <a:endParaRPr lang="en-GB" sz="1800" dirty="0">
              <a:latin typeface="Calibri" pitchFamily="34"/>
              <a:cs typeface="Arial" pitchFamily="34"/>
            </a:endParaRPr>
          </a:p>
        </p:txBody>
      </p:sp>
      <p:pic>
        <p:nvPicPr>
          <p:cNvPr id="5" name="Picture 4">
            <a:extLst>
              <a:ext uri="{FF2B5EF4-FFF2-40B4-BE49-F238E27FC236}">
                <a16:creationId xmlns:a16="http://schemas.microsoft.com/office/drawing/2014/main" id="{4D50840F-908F-1C30-ABBE-225CD6B1924E}"/>
              </a:ext>
            </a:extLst>
          </p:cNvPr>
          <p:cNvPicPr>
            <a:picLocks noChangeAspect="1"/>
          </p:cNvPicPr>
          <p:nvPr/>
        </p:nvPicPr>
        <p:blipFill>
          <a:blip r:embed="rId2"/>
          <a:stretch>
            <a:fillRect/>
          </a:stretch>
        </p:blipFill>
        <p:spPr>
          <a:xfrm>
            <a:off x="4421279" y="1690688"/>
            <a:ext cx="7403094" cy="4667244"/>
          </a:xfrm>
          <a:prstGeom prst="rect">
            <a:avLst/>
          </a:prstGeom>
        </p:spPr>
      </p:pic>
    </p:spTree>
    <p:extLst>
      <p:ext uri="{BB962C8B-B14F-4D97-AF65-F5344CB8AC3E}">
        <p14:creationId xmlns:p14="http://schemas.microsoft.com/office/powerpoint/2010/main" val="3838666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1AD3D-0A69-AF31-A46F-6678092F0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DB24F-A98D-9FAC-74F9-5B42AAF66D06}"/>
              </a:ext>
            </a:extLst>
          </p:cNvPr>
          <p:cNvSpPr txBox="1">
            <a:spLocks noGrp="1"/>
          </p:cNvSpPr>
          <p:nvPr>
            <p:ph type="title"/>
          </p:nvPr>
        </p:nvSpPr>
        <p:spPr/>
        <p:txBody>
          <a:bodyPr/>
          <a:lstStyle/>
          <a:p>
            <a:pPr lvl="0"/>
            <a:r>
              <a:rPr lang="en-GB" dirty="0"/>
              <a:t>KPIs</a:t>
            </a:r>
          </a:p>
        </p:txBody>
      </p:sp>
      <p:sp>
        <p:nvSpPr>
          <p:cNvPr id="3" name="Content Placeholder 2">
            <a:extLst>
              <a:ext uri="{FF2B5EF4-FFF2-40B4-BE49-F238E27FC236}">
                <a16:creationId xmlns:a16="http://schemas.microsoft.com/office/drawing/2014/main" id="{4F804C64-662D-1BDD-D563-25158584C5F9}"/>
              </a:ext>
            </a:extLst>
          </p:cNvPr>
          <p:cNvSpPr txBox="1">
            <a:spLocks noGrp="1"/>
          </p:cNvSpPr>
          <p:nvPr>
            <p:ph idx="1"/>
          </p:nvPr>
        </p:nvSpPr>
        <p:spPr>
          <a:xfrm>
            <a:off x="755655" y="1690688"/>
            <a:ext cx="5718153" cy="4899638"/>
          </a:xfrm>
        </p:spPr>
        <p:txBody>
          <a:bodyPr>
            <a:normAutofit lnSpcReduction="10000"/>
          </a:bodyPr>
          <a:lstStyle/>
          <a:p>
            <a:pPr marL="342900" indent="-342900">
              <a:lnSpc>
                <a:spcPct val="107000"/>
              </a:lnSpc>
              <a:buFont typeface="Gill Sans Nova"/>
              <a:buAutoNum type="arabicPeriod"/>
              <a:tabLst>
                <a:tab pos="457200" algn="l"/>
              </a:tabLst>
            </a:pPr>
            <a:r>
              <a:rPr lang="en-GB" sz="1800" b="1" dirty="0">
                <a:latin typeface="Calibri" pitchFamily="34"/>
                <a:ea typeface="Malgun Gothic" pitchFamily="34"/>
                <a:cs typeface="Calibri" pitchFamily="34"/>
              </a:rPr>
              <a:t>Manchester City </a:t>
            </a:r>
            <a:r>
              <a:rPr lang="en-GB" sz="1800" dirty="0">
                <a:latin typeface="Calibri" pitchFamily="34"/>
                <a:ea typeface="Malgun Gothic" pitchFamily="34"/>
                <a:cs typeface="Calibri" pitchFamily="34"/>
              </a:rPr>
              <a:t>has maintained a winning percentage of 73% over the past five years. </a:t>
            </a:r>
            <a:r>
              <a:rPr lang="en-GB" sz="1800" dirty="0">
                <a:effectLst/>
                <a:latin typeface="Calibri" panose="020F0502020204030204" pitchFamily="34" charset="0"/>
                <a:ea typeface="Malgun Gothic" panose="020B0503020000020004" pitchFamily="34" charset="-127"/>
              </a:rPr>
              <a:t>However, </a:t>
            </a:r>
            <a:r>
              <a:rPr lang="en-GB" sz="1800" b="1" dirty="0">
                <a:effectLst/>
                <a:latin typeface="Calibri" panose="020F0502020204030204" pitchFamily="34" charset="0"/>
                <a:ea typeface="Malgun Gothic" panose="020B0503020000020004" pitchFamily="34" charset="-127"/>
              </a:rPr>
              <a:t>Arsenal </a:t>
            </a:r>
            <a:r>
              <a:rPr lang="en-GB" sz="1800" dirty="0">
                <a:effectLst/>
                <a:latin typeface="Calibri" panose="020F0502020204030204" pitchFamily="34" charset="0"/>
                <a:ea typeface="Malgun Gothic" panose="020B0503020000020004" pitchFamily="34" charset="-127"/>
              </a:rPr>
              <a:t>has played under </a:t>
            </a:r>
            <a:r>
              <a:rPr lang="en-GB" sz="1800" b="1" dirty="0">
                <a:effectLst/>
                <a:latin typeface="Calibri" panose="020F0502020204030204" pitchFamily="34" charset="0"/>
                <a:ea typeface="Malgun Gothic" panose="020B0503020000020004" pitchFamily="34" charset="-127"/>
              </a:rPr>
              <a:t>various weather conditions</a:t>
            </a:r>
            <a:r>
              <a:rPr lang="en-GB" sz="1800" dirty="0">
                <a:effectLst/>
                <a:latin typeface="Calibri" panose="020F0502020204030204" pitchFamily="34" charset="0"/>
                <a:ea typeface="Malgun Gothic" panose="020B0503020000020004" pitchFamily="34" charset="-127"/>
              </a:rPr>
              <a:t> and tends to perform well across different weather conditions.</a:t>
            </a:r>
          </a:p>
          <a:p>
            <a:pPr marL="342900" indent="-342900">
              <a:lnSpc>
                <a:spcPct val="107000"/>
              </a:lnSpc>
              <a:buFont typeface="Gill Sans Nova"/>
              <a:buAutoNum type="arabicPeriod"/>
              <a:tabLst>
                <a:tab pos="457200" algn="l"/>
              </a:tabLst>
            </a:pPr>
            <a:r>
              <a:rPr lang="en-GB" sz="1800" b="1" dirty="0">
                <a:latin typeface="Calibri" pitchFamily="34"/>
                <a:ea typeface="Malgun Gothic" pitchFamily="34"/>
                <a:cs typeface="Calibri" pitchFamily="34"/>
              </a:rPr>
              <a:t>West Ham United</a:t>
            </a:r>
            <a:r>
              <a:rPr lang="en-GB" sz="1800" dirty="0">
                <a:latin typeface="Calibri" pitchFamily="34"/>
                <a:ea typeface="Malgun Gothic" pitchFamily="34"/>
                <a:cs typeface="Calibri" pitchFamily="34"/>
              </a:rPr>
              <a:t> took the greatest number of shots on target when it was </a:t>
            </a:r>
            <a:r>
              <a:rPr lang="en-GB" sz="1800" b="1" dirty="0">
                <a:latin typeface="Calibri" pitchFamily="34"/>
                <a:ea typeface="Malgun Gothic" pitchFamily="34"/>
                <a:cs typeface="Calibri" pitchFamily="34"/>
              </a:rPr>
              <a:t>cloudy</a:t>
            </a:r>
            <a:r>
              <a:rPr lang="en-GB" sz="1800" dirty="0">
                <a:latin typeface="Calibri" pitchFamily="34"/>
                <a:ea typeface="Malgun Gothic" pitchFamily="34"/>
                <a:cs typeface="Calibri" pitchFamily="34"/>
              </a:rPr>
              <a:t>, with 390 shots. </a:t>
            </a:r>
          </a:p>
          <a:p>
            <a:pPr marL="342900" indent="-342900">
              <a:lnSpc>
                <a:spcPct val="107000"/>
              </a:lnSpc>
              <a:buFont typeface="Gill Sans Nova"/>
              <a:buAutoNum type="arabicPeriod"/>
              <a:tabLst>
                <a:tab pos="457200" algn="l"/>
              </a:tabLst>
            </a:pPr>
            <a:r>
              <a:rPr lang="en-GB" sz="1800" b="1" dirty="0">
                <a:latin typeface="Calibri" pitchFamily="34"/>
                <a:ea typeface="Malgun Gothic" pitchFamily="34"/>
                <a:cs typeface="Calibri" pitchFamily="34"/>
              </a:rPr>
              <a:t>Tottenham Hotspur </a:t>
            </a:r>
            <a:r>
              <a:rPr lang="en-GB" sz="1800" dirty="0">
                <a:latin typeface="Calibri" pitchFamily="34"/>
                <a:ea typeface="Malgun Gothic" pitchFamily="34"/>
                <a:cs typeface="Calibri" pitchFamily="34"/>
              </a:rPr>
              <a:t>has the highest average goals per match, with 6.50, when it </a:t>
            </a:r>
            <a:r>
              <a:rPr lang="en-GB" sz="1800" b="1" dirty="0">
                <a:latin typeface="Calibri" pitchFamily="34"/>
                <a:ea typeface="Malgun Gothic" pitchFamily="34"/>
                <a:cs typeface="Calibri" pitchFamily="34"/>
              </a:rPr>
              <a:t>rains.</a:t>
            </a:r>
            <a:r>
              <a:rPr lang="en-GB" sz="1800" dirty="0">
                <a:latin typeface="Calibri" pitchFamily="34"/>
                <a:ea typeface="Malgun Gothic" pitchFamily="34"/>
                <a:cs typeface="Calibri" pitchFamily="34"/>
              </a:rPr>
              <a:t> </a:t>
            </a:r>
          </a:p>
          <a:p>
            <a:pPr marL="342900" indent="-342900">
              <a:lnSpc>
                <a:spcPct val="107000"/>
              </a:lnSpc>
              <a:buFont typeface="Gill Sans Nova"/>
              <a:buAutoNum type="arabicPeriod"/>
              <a:tabLst>
                <a:tab pos="457200" algn="l"/>
              </a:tabLst>
            </a:pPr>
            <a:r>
              <a:rPr lang="en-GB" sz="1800" b="1" dirty="0">
                <a:latin typeface="Calibri" pitchFamily="34"/>
                <a:ea typeface="Malgun Gothic" pitchFamily="34"/>
                <a:cs typeface="Calibri" pitchFamily="34"/>
              </a:rPr>
              <a:t>Brighton &amp; Hove Albion </a:t>
            </a:r>
            <a:r>
              <a:rPr lang="en-GB" sz="1800" dirty="0">
                <a:latin typeface="Calibri" pitchFamily="34"/>
                <a:ea typeface="Malgun Gothic" pitchFamily="34"/>
                <a:cs typeface="Calibri" pitchFamily="34"/>
              </a:rPr>
              <a:t>tends to commit more fouls than other teams, with 1,998 fouls, but its winning percentage is only 32%. </a:t>
            </a:r>
          </a:p>
          <a:p>
            <a:pPr marL="342900" indent="-342900">
              <a:lnSpc>
                <a:spcPct val="107000"/>
              </a:lnSpc>
              <a:buFont typeface="Gill Sans Nova"/>
              <a:buAutoNum type="arabicPeriod"/>
              <a:tabLst>
                <a:tab pos="457200" algn="l"/>
              </a:tabLst>
            </a:pPr>
            <a:r>
              <a:rPr lang="en-GB" sz="1800" dirty="0"/>
              <a:t>Higher odds for the away team indicate a stronger belief in the home team's likelihood of winning. However, </a:t>
            </a:r>
            <a:r>
              <a:rPr lang="en-GB" sz="1800" b="1" dirty="0"/>
              <a:t>the market’s Maximum Odds </a:t>
            </a:r>
            <a:r>
              <a:rPr lang="en-GB" sz="1800" dirty="0"/>
              <a:t>for a </a:t>
            </a:r>
            <a:r>
              <a:rPr lang="en-GB" sz="1800" b="1" dirty="0"/>
              <a:t>Home Win </a:t>
            </a:r>
            <a:r>
              <a:rPr lang="en-GB" sz="1800" dirty="0"/>
              <a:t>are</a:t>
            </a:r>
            <a:r>
              <a:rPr lang="en-GB" sz="1800" b="1" dirty="0"/>
              <a:t> higher </a:t>
            </a:r>
            <a:r>
              <a:rPr lang="en-GB" sz="1800" dirty="0"/>
              <a:t>during </a:t>
            </a:r>
            <a:r>
              <a:rPr lang="en-GB" sz="1800" b="1" dirty="0"/>
              <a:t>snowy conditions.</a:t>
            </a:r>
            <a:endParaRPr lang="en-GB" dirty="0">
              <a:latin typeface="Calibri" pitchFamily="34"/>
              <a:cs typeface="Arial" pitchFamily="34"/>
            </a:endParaRPr>
          </a:p>
        </p:txBody>
      </p:sp>
      <p:pic>
        <p:nvPicPr>
          <p:cNvPr id="10" name="Picture 9">
            <a:extLst>
              <a:ext uri="{FF2B5EF4-FFF2-40B4-BE49-F238E27FC236}">
                <a16:creationId xmlns:a16="http://schemas.microsoft.com/office/drawing/2014/main" id="{8582F98A-348E-50F2-AA12-0CD350D05262}"/>
              </a:ext>
            </a:extLst>
          </p:cNvPr>
          <p:cNvPicPr>
            <a:picLocks noChangeAspect="1"/>
          </p:cNvPicPr>
          <p:nvPr/>
        </p:nvPicPr>
        <p:blipFill>
          <a:blip r:embed="rId2"/>
          <a:srcRect l="1557"/>
          <a:stretch/>
        </p:blipFill>
        <p:spPr>
          <a:xfrm>
            <a:off x="6789682" y="2165884"/>
            <a:ext cx="5402317" cy="2526232"/>
          </a:xfrm>
          <a:prstGeom prst="rect">
            <a:avLst/>
          </a:prstGeom>
        </p:spPr>
      </p:pic>
      <p:pic>
        <p:nvPicPr>
          <p:cNvPr id="14" name="Picture 13">
            <a:extLst>
              <a:ext uri="{FF2B5EF4-FFF2-40B4-BE49-F238E27FC236}">
                <a16:creationId xmlns:a16="http://schemas.microsoft.com/office/drawing/2014/main" id="{9346F0A0-EE5E-A7BD-1594-13DDCE6F3A36}"/>
              </a:ext>
            </a:extLst>
          </p:cNvPr>
          <p:cNvPicPr>
            <a:picLocks noChangeAspect="1"/>
          </p:cNvPicPr>
          <p:nvPr/>
        </p:nvPicPr>
        <p:blipFill>
          <a:blip r:embed="rId3"/>
          <a:stretch>
            <a:fillRect/>
          </a:stretch>
        </p:blipFill>
        <p:spPr>
          <a:xfrm>
            <a:off x="6789683" y="4692116"/>
            <a:ext cx="5402317" cy="2165884"/>
          </a:xfrm>
          <a:prstGeom prst="rect">
            <a:avLst/>
          </a:prstGeom>
        </p:spPr>
      </p:pic>
      <p:pic>
        <p:nvPicPr>
          <p:cNvPr id="5" name="Picture 4">
            <a:extLst>
              <a:ext uri="{FF2B5EF4-FFF2-40B4-BE49-F238E27FC236}">
                <a16:creationId xmlns:a16="http://schemas.microsoft.com/office/drawing/2014/main" id="{17A53484-2986-C7F4-99DE-673B0D5CD642}"/>
              </a:ext>
            </a:extLst>
          </p:cNvPr>
          <p:cNvPicPr>
            <a:picLocks noChangeAspect="1"/>
          </p:cNvPicPr>
          <p:nvPr/>
        </p:nvPicPr>
        <p:blipFill>
          <a:blip r:embed="rId4"/>
          <a:stretch>
            <a:fillRect/>
          </a:stretch>
        </p:blipFill>
        <p:spPr>
          <a:xfrm>
            <a:off x="6789681" y="0"/>
            <a:ext cx="5402317" cy="2165884"/>
          </a:xfrm>
          <a:prstGeom prst="rect">
            <a:avLst/>
          </a:prstGeom>
        </p:spPr>
      </p:pic>
    </p:spTree>
    <p:extLst>
      <p:ext uri="{BB962C8B-B14F-4D97-AF65-F5344CB8AC3E}">
        <p14:creationId xmlns:p14="http://schemas.microsoft.com/office/powerpoint/2010/main" val="3894251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1813-0035-F27E-BCBE-492557E33169}"/>
              </a:ext>
            </a:extLst>
          </p:cNvPr>
          <p:cNvSpPr txBox="1">
            <a:spLocks noGrp="1"/>
          </p:cNvSpPr>
          <p:nvPr>
            <p:ph type="title"/>
          </p:nvPr>
        </p:nvSpPr>
        <p:spPr/>
        <p:txBody>
          <a:bodyPr/>
          <a:lstStyle/>
          <a:p>
            <a:pPr lvl="0"/>
            <a:r>
              <a:rPr lang="en-GB" dirty="0"/>
              <a:t>Difficulties Encountered</a:t>
            </a:r>
          </a:p>
        </p:txBody>
      </p:sp>
      <p:sp>
        <p:nvSpPr>
          <p:cNvPr id="3" name="Content Placeholder 2">
            <a:extLst>
              <a:ext uri="{FF2B5EF4-FFF2-40B4-BE49-F238E27FC236}">
                <a16:creationId xmlns:a16="http://schemas.microsoft.com/office/drawing/2014/main" id="{51D29797-08F1-BBA2-902D-3AB6C111F72E}"/>
              </a:ext>
            </a:extLst>
          </p:cNvPr>
          <p:cNvSpPr txBox="1">
            <a:spLocks noGrp="1"/>
          </p:cNvSpPr>
          <p:nvPr>
            <p:ph idx="1"/>
          </p:nvPr>
        </p:nvSpPr>
        <p:spPr>
          <a:xfrm>
            <a:off x="777240" y="1825627"/>
            <a:ext cx="8718456" cy="4667253"/>
          </a:xfrm>
        </p:spPr>
        <p:txBody>
          <a:bodyPr>
            <a:normAutofit/>
          </a:bodyPr>
          <a:lstStyle/>
          <a:p>
            <a:pPr marL="342900" indent="-342900">
              <a:lnSpc>
                <a:spcPct val="107000"/>
              </a:lnSpc>
              <a:buFont typeface="Gill Sans Nova"/>
              <a:buAutoNum type="arabicPeriod"/>
              <a:tabLst>
                <a:tab pos="457200" algn="l"/>
              </a:tabLst>
            </a:pPr>
            <a:r>
              <a:rPr lang="en-GB" sz="1800" dirty="0">
                <a:latin typeface="Calibri" pitchFamily="34"/>
                <a:cs typeface="Arial" pitchFamily="34"/>
              </a:rPr>
              <a:t>Weather Data Collection </a:t>
            </a:r>
          </a:p>
          <a:p>
            <a:pPr marL="1257300" lvl="2" indent="-342900">
              <a:lnSpc>
                <a:spcPct val="107000"/>
              </a:lnSpc>
              <a:buFont typeface="Gill Sans Nova"/>
              <a:buAutoNum type="arabicPeriod"/>
              <a:tabLst>
                <a:tab pos="457200" algn="l"/>
              </a:tabLst>
            </a:pPr>
            <a:r>
              <a:rPr lang="en-GB" sz="1400" dirty="0">
                <a:latin typeface="Calibri" pitchFamily="34"/>
                <a:cs typeface="Arial" pitchFamily="34"/>
              </a:rPr>
              <a:t>Many sources require paid API access. </a:t>
            </a:r>
          </a:p>
          <a:p>
            <a:pPr marL="1257300" lvl="2" indent="-342900">
              <a:lnSpc>
                <a:spcPct val="107000"/>
              </a:lnSpc>
              <a:buFont typeface="Gill Sans Nova"/>
              <a:buAutoNum type="arabicPeriod"/>
              <a:tabLst>
                <a:tab pos="457200" algn="l"/>
              </a:tabLst>
            </a:pPr>
            <a:r>
              <a:rPr lang="en-GB" sz="1400" dirty="0">
                <a:latin typeface="Calibri" pitchFamily="34"/>
                <a:cs typeface="Arial" pitchFamily="34"/>
              </a:rPr>
              <a:t>Data for certain locations or dates may be unavailable. </a:t>
            </a:r>
          </a:p>
          <a:p>
            <a:pPr marL="342900" indent="-342900">
              <a:lnSpc>
                <a:spcPct val="107000"/>
              </a:lnSpc>
              <a:buFont typeface="Gill Sans Nova"/>
              <a:buAutoNum type="arabicPeriod"/>
              <a:tabLst>
                <a:tab pos="457200" algn="l"/>
              </a:tabLst>
            </a:pPr>
            <a:r>
              <a:rPr lang="en-GB" sz="1800" dirty="0">
                <a:latin typeface="Calibri" pitchFamily="34"/>
                <a:cs typeface="Arial" pitchFamily="34"/>
              </a:rPr>
              <a:t>Data Conversion Challenges </a:t>
            </a:r>
          </a:p>
          <a:p>
            <a:pPr marL="1257300" lvl="2" indent="-342900">
              <a:lnSpc>
                <a:spcPct val="107000"/>
              </a:lnSpc>
              <a:buFont typeface="Gill Sans Nova"/>
              <a:buAutoNum type="arabicPeriod"/>
              <a:tabLst>
                <a:tab pos="457200" algn="l"/>
              </a:tabLst>
            </a:pPr>
            <a:r>
              <a:rPr lang="en-GB" sz="1400" dirty="0">
                <a:latin typeface="Calibri" pitchFamily="34"/>
                <a:cs typeface="Arial" pitchFamily="34"/>
              </a:rPr>
              <a:t>Date Conversion: Ensuring alignment between match times and weather data. </a:t>
            </a:r>
          </a:p>
          <a:p>
            <a:pPr marL="1257300" lvl="2" indent="-342900">
              <a:lnSpc>
                <a:spcPct val="107000"/>
              </a:lnSpc>
              <a:buFont typeface="Gill Sans Nova"/>
              <a:buAutoNum type="arabicPeriod"/>
              <a:tabLst>
                <a:tab pos="457200" algn="l"/>
              </a:tabLst>
            </a:pPr>
            <a:r>
              <a:rPr lang="en-GB" sz="1400" dirty="0">
                <a:latin typeface="Calibri" pitchFamily="34"/>
                <a:cs typeface="Arial" pitchFamily="34"/>
              </a:rPr>
              <a:t>Granularity Issues: Weather data is recorded at different intervals, while match data varies in terms of timing and measurement units. Proper conversion is essential to maintain consistency.</a:t>
            </a:r>
          </a:p>
          <a:p>
            <a:pPr marL="342900" indent="-342900">
              <a:lnSpc>
                <a:spcPct val="107000"/>
              </a:lnSpc>
              <a:buFont typeface="Gill Sans Nova"/>
              <a:buAutoNum type="arabicPeriod"/>
              <a:tabLst>
                <a:tab pos="457200" algn="l"/>
              </a:tabLst>
            </a:pPr>
            <a:r>
              <a:rPr lang="en-GB" sz="1800" dirty="0">
                <a:latin typeface="Calibri" pitchFamily="34"/>
                <a:cs typeface="Arial" pitchFamily="34"/>
              </a:rPr>
              <a:t>Understanding of Football and Weather Data Establishing proper relationships between football match data and weather conditions requires a solid understanding of both domains to ensure accurate analysis. </a:t>
            </a:r>
          </a:p>
          <a:p>
            <a:pPr marL="342900" indent="-342900">
              <a:lnSpc>
                <a:spcPct val="107000"/>
              </a:lnSpc>
              <a:buFont typeface="Gill Sans Nova"/>
              <a:buAutoNum type="arabicPeriod"/>
              <a:tabLst>
                <a:tab pos="457200" algn="l"/>
              </a:tabLst>
            </a:pPr>
            <a:r>
              <a:rPr lang="en-GB" sz="1800" dirty="0">
                <a:latin typeface="Calibri" pitchFamily="34"/>
                <a:cs typeface="Arial" pitchFamily="34"/>
              </a:rPr>
              <a:t>Further Analysis </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Needs Additional match data, including player information, would provide deeper insights. </a:t>
            </a:r>
          </a:p>
          <a:p>
            <a:pPr marL="800100" lvl="1" indent="-342900">
              <a:lnSpc>
                <a:spcPct val="107000"/>
              </a:lnSpc>
              <a:buFont typeface="Gill Sans Nova"/>
              <a:buAutoNum type="arabicPeriod"/>
              <a:tabLst>
                <a:tab pos="457200" algn="l"/>
              </a:tabLst>
            </a:pPr>
            <a:r>
              <a:rPr lang="en-GB" sz="1600" dirty="0">
                <a:latin typeface="Calibri" pitchFamily="34"/>
                <a:cs typeface="Arial" pitchFamily="34"/>
              </a:rPr>
              <a:t>Statistical modelling of weather and its impact on football performance remains a potential area for further exploration.</a:t>
            </a: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endParaRPr lang="en-GB" sz="1800" dirty="0">
              <a:latin typeface="Calibri" pitchFamily="34"/>
              <a:cs typeface="Arial" pitchFamily="3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BE06-5CCA-E1F6-1070-D11BC78190E4}"/>
              </a:ext>
            </a:extLst>
          </p:cNvPr>
          <p:cNvSpPr txBox="1">
            <a:spLocks noGrp="1"/>
          </p:cNvSpPr>
          <p:nvPr>
            <p:ph type="title"/>
          </p:nvPr>
        </p:nvSpPr>
        <p:spPr>
          <a:xfrm>
            <a:off x="0" y="-147483"/>
            <a:ext cx="12191996" cy="7005483"/>
          </a:xfrm>
        </p:spPr>
        <p:txBody>
          <a:bodyPr anchorCtr="1"/>
          <a:lstStyle/>
          <a:p>
            <a:pPr lvl="0" algn="ctr"/>
            <a:r>
              <a:rPr lang="en-GB" sz="8800" dirty="0"/>
              <a:t>Thank you!</a:t>
            </a: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CB15-3D28-414F-A3F0-A28311718F93}"/>
              </a:ext>
            </a:extLst>
          </p:cNvPr>
          <p:cNvSpPr txBox="1">
            <a:spLocks noGrp="1"/>
          </p:cNvSpPr>
          <p:nvPr>
            <p:ph type="title"/>
          </p:nvPr>
        </p:nvSpPr>
        <p:spPr/>
        <p:txBody>
          <a:bodyPr/>
          <a:lstStyle/>
          <a:p>
            <a:pPr lvl="0"/>
            <a:r>
              <a:rPr lang="en-GB"/>
              <a:t>Introduction about The Project</a:t>
            </a:r>
          </a:p>
        </p:txBody>
      </p:sp>
      <p:sp>
        <p:nvSpPr>
          <p:cNvPr id="3" name="Content Placeholder 2">
            <a:extLst>
              <a:ext uri="{FF2B5EF4-FFF2-40B4-BE49-F238E27FC236}">
                <a16:creationId xmlns:a16="http://schemas.microsoft.com/office/drawing/2014/main" id="{FEDDFC28-5EDB-826F-21C4-6F05EF8EECF0}"/>
              </a:ext>
            </a:extLst>
          </p:cNvPr>
          <p:cNvSpPr txBox="1">
            <a:spLocks noGrp="1"/>
          </p:cNvSpPr>
          <p:nvPr>
            <p:ph idx="1"/>
          </p:nvPr>
        </p:nvSpPr>
        <p:spPr>
          <a:xfrm>
            <a:off x="777240" y="1825627"/>
            <a:ext cx="5633389" cy="4535844"/>
          </a:xfrm>
        </p:spPr>
        <p:txBody>
          <a:bodyPr>
            <a:normAutofit/>
          </a:bodyPr>
          <a:lstStyle/>
          <a:p>
            <a:pPr>
              <a:lnSpc>
                <a:spcPct val="80000"/>
              </a:lnSpc>
            </a:pPr>
            <a:r>
              <a:rPr lang="en-GB" sz="2200" dirty="0">
                <a:solidFill>
                  <a:srgbClr val="000000"/>
                </a:solidFill>
                <a:latin typeface="Calibri" pitchFamily="34"/>
                <a:ea typeface="Malgun Gothic" pitchFamily="34"/>
              </a:rPr>
              <a:t>Weather affects football performance, match outcomes, and discipline.</a:t>
            </a:r>
          </a:p>
          <a:p>
            <a:pPr>
              <a:lnSpc>
                <a:spcPct val="80000"/>
              </a:lnSpc>
            </a:pPr>
            <a:r>
              <a:rPr lang="en-GB" sz="2200" dirty="0">
                <a:solidFill>
                  <a:srgbClr val="000000"/>
                </a:solidFill>
                <a:latin typeface="Calibri" pitchFamily="34"/>
                <a:ea typeface="Malgun Gothic" pitchFamily="34"/>
              </a:rPr>
              <a:t>This project analyses five EPL seasons to study weather’s impact. Focus areas: shots, red cards, team performance and betting odds under different conditions.</a:t>
            </a:r>
          </a:p>
          <a:p>
            <a:pPr>
              <a:lnSpc>
                <a:spcPct val="80000"/>
              </a:lnSpc>
            </a:pPr>
            <a:r>
              <a:rPr lang="en-GB" sz="2200" dirty="0">
                <a:solidFill>
                  <a:srgbClr val="000000"/>
                </a:solidFill>
                <a:latin typeface="Calibri" pitchFamily="34"/>
                <a:ea typeface="Malgun Gothic" pitchFamily="34"/>
              </a:rPr>
              <a:t>Uses match statistics and weather data to uncover key trends. </a:t>
            </a:r>
          </a:p>
          <a:p>
            <a:pPr>
              <a:lnSpc>
                <a:spcPct val="80000"/>
              </a:lnSpc>
            </a:pPr>
            <a:r>
              <a:rPr lang="en-GB" sz="2200" dirty="0">
                <a:solidFill>
                  <a:srgbClr val="000000"/>
                </a:solidFill>
                <a:latin typeface="Calibri" pitchFamily="34"/>
                <a:ea typeface="Malgun Gothic" pitchFamily="34"/>
              </a:rPr>
              <a:t>Highlights the influence of temperature, rain, and other factors on the game.</a:t>
            </a:r>
          </a:p>
          <a:p>
            <a:pPr lvl="0">
              <a:lnSpc>
                <a:spcPct val="80000"/>
              </a:lnSpc>
            </a:pPr>
            <a:endParaRPr lang="en-GB" sz="1900" dirty="0"/>
          </a:p>
        </p:txBody>
      </p:sp>
      <p:pic>
        <p:nvPicPr>
          <p:cNvPr id="4" name="Picture 6" descr="A screenshot of a football game&#10;&#10;Description automatically generated">
            <a:extLst>
              <a:ext uri="{FF2B5EF4-FFF2-40B4-BE49-F238E27FC236}">
                <a16:creationId xmlns:a16="http://schemas.microsoft.com/office/drawing/2014/main" id="{EBCD0DE9-E42A-3ECE-D665-6C8720A34435}"/>
              </a:ext>
            </a:extLst>
          </p:cNvPr>
          <p:cNvPicPr>
            <a:picLocks noChangeAspect="1"/>
          </p:cNvPicPr>
          <p:nvPr/>
        </p:nvPicPr>
        <p:blipFill>
          <a:blip r:embed="rId2"/>
          <a:stretch>
            <a:fillRect/>
          </a:stretch>
        </p:blipFill>
        <p:spPr>
          <a:xfrm>
            <a:off x="6722347" y="1979520"/>
            <a:ext cx="5158277" cy="3089053"/>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AD9F-1AFE-617F-0A88-A9C59E6C96CB}"/>
              </a:ext>
            </a:extLst>
          </p:cNvPr>
          <p:cNvSpPr txBox="1">
            <a:spLocks noGrp="1"/>
          </p:cNvSpPr>
          <p:nvPr>
            <p:ph type="title"/>
          </p:nvPr>
        </p:nvSpPr>
        <p:spPr/>
        <p:txBody>
          <a:bodyPr/>
          <a:lstStyle/>
          <a:p>
            <a:pPr lvl="0"/>
            <a:r>
              <a:rPr lang="en-GB"/>
              <a:t>Proposed KPIs</a:t>
            </a:r>
          </a:p>
        </p:txBody>
      </p:sp>
      <p:sp>
        <p:nvSpPr>
          <p:cNvPr id="3" name="Content Placeholder 2">
            <a:extLst>
              <a:ext uri="{FF2B5EF4-FFF2-40B4-BE49-F238E27FC236}">
                <a16:creationId xmlns:a16="http://schemas.microsoft.com/office/drawing/2014/main" id="{FE2EB413-3F2B-EF79-F844-368DE0A50ED8}"/>
              </a:ext>
            </a:extLst>
          </p:cNvPr>
          <p:cNvSpPr txBox="1">
            <a:spLocks noGrp="1"/>
          </p:cNvSpPr>
          <p:nvPr>
            <p:ph idx="1"/>
          </p:nvPr>
        </p:nvSpPr>
        <p:spPr>
          <a:xfrm>
            <a:off x="777240" y="1825627"/>
            <a:ext cx="4866473" cy="4899638"/>
          </a:xfrm>
        </p:spPr>
        <p:txBody>
          <a:bodyPr/>
          <a:lstStyle/>
          <a:p>
            <a:pPr marL="342900" lvl="0" indent="-342900">
              <a:lnSpc>
                <a:spcPct val="107000"/>
              </a:lnSpc>
              <a:buFont typeface="Gill Sans Nova"/>
              <a:buAutoNum type="arabicPeriod"/>
              <a:tabLst>
                <a:tab pos="457200" algn="l"/>
              </a:tabLst>
            </a:pPr>
            <a:r>
              <a:rPr lang="en-GB" sz="1800" dirty="0">
                <a:latin typeface="Calibri" pitchFamily="34"/>
                <a:ea typeface="Malgun Gothic" pitchFamily="34"/>
                <a:cs typeface="Calibri" pitchFamily="34"/>
              </a:rPr>
              <a:t>Win/Loss ratio of teams in different weather conditions (e.g., rain, snow, high wind).</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Calibri" pitchFamily="34"/>
              </a:rPr>
              <a:t>Correlation between the number of shots taken and weather conditions. </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ea typeface="Malgun Gothic" pitchFamily="34"/>
                <a:cs typeface="Calibri" pitchFamily="34"/>
              </a:rPr>
              <a:t>Average g</a:t>
            </a:r>
            <a:r>
              <a:rPr lang="en-GB" sz="1800" dirty="0">
                <a:latin typeface="Calibri" pitchFamily="34"/>
                <a:cs typeface="Calibri" pitchFamily="34"/>
              </a:rPr>
              <a:t>oals per match in varying weather conditions.</a:t>
            </a:r>
            <a:endParaRPr lang="en-GB" sz="1800" dirty="0">
              <a:latin typeface="Calibri" pitchFamily="34"/>
              <a:cs typeface="Arial" pitchFamily="34"/>
            </a:endParaRPr>
          </a:p>
          <a:p>
            <a:pPr marL="342900" lvl="0" indent="-342900">
              <a:lnSpc>
                <a:spcPct val="107000"/>
              </a:lnSpc>
              <a:buFont typeface="Gill Sans Nova"/>
              <a:buAutoNum type="arabicPeriod"/>
              <a:tabLst>
                <a:tab pos="457200" algn="l"/>
              </a:tabLst>
            </a:pPr>
            <a:r>
              <a:rPr lang="en-GB" sz="1800" dirty="0">
                <a:latin typeface="Calibri" pitchFamily="34"/>
                <a:cs typeface="Calibri" pitchFamily="34"/>
              </a:rPr>
              <a:t>Average fouls committed and cards received under varying weather conditions.</a:t>
            </a:r>
            <a:endParaRPr lang="en-GB" sz="1800" dirty="0">
              <a:latin typeface="Calibri" pitchFamily="34"/>
              <a:cs typeface="Arial" pitchFamily="34"/>
            </a:endParaRPr>
          </a:p>
          <a:p>
            <a:pPr marL="342900" lvl="0" indent="-342900">
              <a:lnSpc>
                <a:spcPct val="107000"/>
              </a:lnSpc>
              <a:spcAft>
                <a:spcPts val="800"/>
              </a:spcAft>
              <a:buFont typeface="Gill Sans Nova"/>
              <a:buAutoNum type="arabicPeriod"/>
              <a:tabLst>
                <a:tab pos="457200" algn="l"/>
              </a:tabLst>
            </a:pPr>
            <a:r>
              <a:rPr lang="en-GB" sz="1800" dirty="0">
                <a:latin typeface="Calibri" pitchFamily="34"/>
                <a:ea typeface="Malgun Gothic" pitchFamily="34"/>
                <a:cs typeface="Calibri" pitchFamily="34"/>
              </a:rPr>
              <a:t>Average betting odds for home versus away teams in adverse weather conditions.</a:t>
            </a:r>
            <a:endParaRPr lang="en-GB" sz="1800" dirty="0">
              <a:latin typeface="Calibri" pitchFamily="34"/>
              <a:cs typeface="Arial" pitchFamily="34"/>
            </a:endParaRPr>
          </a:p>
        </p:txBody>
      </p:sp>
      <p:pic>
        <p:nvPicPr>
          <p:cNvPr id="4" name="Picture 8" descr="A screenshot of a graph&#10;&#10;Description automatically generated">
            <a:extLst>
              <a:ext uri="{FF2B5EF4-FFF2-40B4-BE49-F238E27FC236}">
                <a16:creationId xmlns:a16="http://schemas.microsoft.com/office/drawing/2014/main" id="{0203332C-D57A-4B37-3DC5-A62AAE8E43A1}"/>
              </a:ext>
            </a:extLst>
          </p:cNvPr>
          <p:cNvPicPr>
            <a:picLocks noChangeAspect="1"/>
          </p:cNvPicPr>
          <p:nvPr/>
        </p:nvPicPr>
        <p:blipFill>
          <a:blip r:embed="rId2"/>
          <a:stretch>
            <a:fillRect/>
          </a:stretch>
        </p:blipFill>
        <p:spPr>
          <a:xfrm>
            <a:off x="6548283" y="936016"/>
            <a:ext cx="4271427" cy="3301806"/>
          </a:xfrm>
          <a:prstGeom prst="rect">
            <a:avLst/>
          </a:prstGeom>
          <a:noFill/>
          <a:ln cap="flat">
            <a:noFill/>
          </a:ln>
        </p:spPr>
      </p:pic>
      <p:pic>
        <p:nvPicPr>
          <p:cNvPr id="5" name="Picture 6" descr="A graph on a white background&#10;&#10;Description automatically generated">
            <a:extLst>
              <a:ext uri="{FF2B5EF4-FFF2-40B4-BE49-F238E27FC236}">
                <a16:creationId xmlns:a16="http://schemas.microsoft.com/office/drawing/2014/main" id="{559E13B4-A9BC-D0EA-F1C8-01106B9CB4E6}"/>
              </a:ext>
            </a:extLst>
          </p:cNvPr>
          <p:cNvPicPr>
            <a:picLocks noChangeAspect="1"/>
          </p:cNvPicPr>
          <p:nvPr/>
        </p:nvPicPr>
        <p:blipFill>
          <a:blip r:embed="rId3"/>
          <a:stretch>
            <a:fillRect/>
          </a:stretch>
        </p:blipFill>
        <p:spPr>
          <a:xfrm>
            <a:off x="8354104" y="2241258"/>
            <a:ext cx="3350791" cy="2779236"/>
          </a:xfrm>
          <a:prstGeom prst="rect">
            <a:avLst/>
          </a:prstGeom>
          <a:noFill/>
          <a:ln cap="flat">
            <a:noFill/>
          </a:ln>
        </p:spPr>
      </p:pic>
      <p:pic>
        <p:nvPicPr>
          <p:cNvPr id="6" name="Picture 4" descr="A screenshot of a graph&#10;&#10;Description automatically generated">
            <a:extLst>
              <a:ext uri="{FF2B5EF4-FFF2-40B4-BE49-F238E27FC236}">
                <a16:creationId xmlns:a16="http://schemas.microsoft.com/office/drawing/2014/main" id="{05170D91-67AC-84C7-986B-DFC93335D9AD}"/>
              </a:ext>
            </a:extLst>
          </p:cNvPr>
          <p:cNvPicPr>
            <a:picLocks noChangeAspect="1"/>
          </p:cNvPicPr>
          <p:nvPr/>
        </p:nvPicPr>
        <p:blipFill>
          <a:blip r:embed="rId4"/>
          <a:stretch>
            <a:fillRect/>
          </a:stretch>
        </p:blipFill>
        <p:spPr>
          <a:xfrm>
            <a:off x="6548283" y="3470788"/>
            <a:ext cx="3030138" cy="2437031"/>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7E26E-A33E-FCC9-7F6F-FCEC0B189D4B}"/>
              </a:ext>
            </a:extLst>
          </p:cNvPr>
          <p:cNvSpPr txBox="1">
            <a:spLocks noGrp="1"/>
          </p:cNvSpPr>
          <p:nvPr>
            <p:ph type="title"/>
          </p:nvPr>
        </p:nvSpPr>
        <p:spPr/>
        <p:txBody>
          <a:bodyPr/>
          <a:lstStyle/>
          <a:p>
            <a:pPr lvl="0"/>
            <a:r>
              <a:rPr lang="en-GB" dirty="0"/>
              <a:t>Data Sets</a:t>
            </a:r>
          </a:p>
        </p:txBody>
      </p:sp>
      <p:sp>
        <p:nvSpPr>
          <p:cNvPr id="3" name="Content Placeholder 2">
            <a:extLst>
              <a:ext uri="{FF2B5EF4-FFF2-40B4-BE49-F238E27FC236}">
                <a16:creationId xmlns:a16="http://schemas.microsoft.com/office/drawing/2014/main" id="{63E3D01D-C990-111E-BC0F-E034593F842A}"/>
              </a:ext>
            </a:extLst>
          </p:cNvPr>
          <p:cNvSpPr txBox="1">
            <a:spLocks noGrp="1"/>
          </p:cNvSpPr>
          <p:nvPr>
            <p:ph idx="1"/>
          </p:nvPr>
        </p:nvSpPr>
        <p:spPr/>
        <p:txBody>
          <a:bodyPr/>
          <a:lstStyle/>
          <a:p>
            <a:pPr marL="0" lvl="0" indent="0">
              <a:lnSpc>
                <a:spcPct val="87000"/>
              </a:lnSpc>
              <a:spcAft>
                <a:spcPts val="1035"/>
              </a:spcAft>
              <a:buNone/>
            </a:pPr>
            <a:r>
              <a:rPr lang="en-GB" dirty="0">
                <a:solidFill>
                  <a:srgbClr val="1531B7"/>
                </a:solidFill>
                <a:latin typeface="Calibri" pitchFamily="34"/>
              </a:rPr>
              <a:t>1. https://www.football-data.co.uk/englandm.php</a:t>
            </a:r>
            <a:endParaRPr lang="en-GB" dirty="0">
              <a:solidFill>
                <a:srgbClr val="1531B7"/>
              </a:solidFill>
              <a:latin typeface="Trebuchet MS" pitchFamily="34"/>
            </a:endParaRPr>
          </a:p>
          <a:p>
            <a:pPr marL="0" lvl="0" indent="0">
              <a:lnSpc>
                <a:spcPct val="87000"/>
              </a:lnSpc>
              <a:spcAft>
                <a:spcPts val="1035"/>
              </a:spcAft>
              <a:buNone/>
            </a:pPr>
            <a:r>
              <a:rPr lang="en-GB" sz="1700" dirty="0">
                <a:solidFill>
                  <a:srgbClr val="000000"/>
                </a:solidFill>
                <a:latin typeface="Calibri" pitchFamily="34"/>
              </a:rPr>
              <a:t>The English Premier League match data, including daily updates on gambling odds, is available in CSV format. This dataset provides detailed match information, such as match times, participating teams, goals, shots on target, and fouls committed.</a:t>
            </a:r>
            <a:r>
              <a:rPr lang="en-GB" sz="1700" dirty="0">
                <a:solidFill>
                  <a:srgbClr val="000000"/>
                </a:solidFill>
                <a:latin typeface="Calibri" pitchFamily="34"/>
                <a:ea typeface="Malgun Gothic" pitchFamily="34"/>
              </a:rPr>
              <a:t> </a:t>
            </a:r>
          </a:p>
          <a:p>
            <a:pPr marL="0" lvl="0" indent="0">
              <a:lnSpc>
                <a:spcPct val="87000"/>
              </a:lnSpc>
              <a:spcAft>
                <a:spcPts val="1035"/>
              </a:spcAft>
              <a:buNone/>
            </a:pPr>
            <a:r>
              <a:rPr lang="en-GB" dirty="0">
                <a:solidFill>
                  <a:srgbClr val="1531B7"/>
                </a:solidFill>
                <a:latin typeface="Calibri" pitchFamily="34"/>
              </a:rPr>
              <a:t>2. https://www.premierleague.com/home</a:t>
            </a:r>
          </a:p>
          <a:p>
            <a:pPr marL="0" lvl="0" indent="0">
              <a:lnSpc>
                <a:spcPct val="87000"/>
              </a:lnSpc>
              <a:spcAft>
                <a:spcPts val="1035"/>
              </a:spcAft>
              <a:buNone/>
            </a:pPr>
            <a:r>
              <a:rPr lang="en-GB" sz="1700" dirty="0">
                <a:solidFill>
                  <a:srgbClr val="000000"/>
                </a:solidFill>
                <a:latin typeface="Calibri" pitchFamily="34"/>
              </a:rPr>
              <a:t>The league table, featuring daily updates on total games played, team standings, wins, and losses, is available on the official Premier League website under Premier League Tables.</a:t>
            </a:r>
            <a:r>
              <a:rPr lang="en-GB" sz="1700" dirty="0">
                <a:solidFill>
                  <a:srgbClr val="000000"/>
                </a:solidFill>
                <a:latin typeface="Calibri" pitchFamily="34"/>
                <a:ea typeface="Malgun Gothic" pitchFamily="34"/>
              </a:rPr>
              <a:t> Leagues tables with goal scores, loss information was web scrapped. </a:t>
            </a:r>
            <a:endParaRPr lang="en-GB" sz="1700" dirty="0">
              <a:solidFill>
                <a:srgbClr val="000000"/>
              </a:solidFill>
              <a:latin typeface="Trebuchet MS" pitchFamily="34"/>
            </a:endParaRPr>
          </a:p>
          <a:p>
            <a:pPr marL="0" lvl="0" indent="0">
              <a:lnSpc>
                <a:spcPct val="87000"/>
              </a:lnSpc>
              <a:spcAft>
                <a:spcPts val="1035"/>
              </a:spcAft>
              <a:buNone/>
            </a:pPr>
            <a:r>
              <a:rPr lang="en-GB" dirty="0">
                <a:solidFill>
                  <a:srgbClr val="1531B7"/>
                </a:solidFill>
                <a:latin typeface="Calibri" pitchFamily="34"/>
              </a:rPr>
              <a:t>3. https://meteostat.net/en/</a:t>
            </a:r>
          </a:p>
          <a:p>
            <a:pPr marL="0" lvl="0" indent="0">
              <a:lnSpc>
                <a:spcPct val="87000"/>
              </a:lnSpc>
              <a:spcAft>
                <a:spcPts val="1035"/>
              </a:spcAft>
              <a:buNone/>
            </a:pPr>
            <a:r>
              <a:rPr lang="en-GB" sz="1700" dirty="0" err="1">
                <a:solidFill>
                  <a:srgbClr val="000000"/>
                </a:solidFill>
                <a:latin typeface="Calibri" pitchFamily="34"/>
              </a:rPr>
              <a:t>Meteostat</a:t>
            </a:r>
            <a:r>
              <a:rPr lang="en-GB" sz="1700" dirty="0">
                <a:solidFill>
                  <a:srgbClr val="000000"/>
                </a:solidFill>
                <a:latin typeface="Calibri" pitchFamily="34"/>
              </a:rPr>
              <a:t> offers open access to weather and climate data, sourcing information from national weather services like NOAA and DWD. Hourly weather records include details such as temperature, wind speed, relative humidity, and overall weather conditions. The data was retrieved via API calls by python and exported in csv format.</a:t>
            </a:r>
            <a:endParaRPr lang="en-GB" sz="1700" dirty="0">
              <a:solidFill>
                <a:srgbClr val="000000"/>
              </a:solidFill>
              <a:latin typeface="Trebuchet MS" pitchFamily="34"/>
            </a:endParaRPr>
          </a:p>
          <a:p>
            <a:pPr lvl="0">
              <a:lnSpc>
                <a:spcPct val="70000"/>
              </a:lnSpc>
            </a:pPr>
            <a:endParaRPr lang="en-GB"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D8F22-23FF-6ADB-0A44-F737E7FC6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AAE1C8-559C-94B4-5D62-0E350084F72D}"/>
              </a:ext>
            </a:extLst>
          </p:cNvPr>
          <p:cNvSpPr txBox="1">
            <a:spLocks noGrp="1"/>
          </p:cNvSpPr>
          <p:nvPr>
            <p:ph type="title"/>
          </p:nvPr>
        </p:nvSpPr>
        <p:spPr/>
        <p:txBody>
          <a:bodyPr/>
          <a:lstStyle/>
          <a:p>
            <a:pPr lvl="0"/>
            <a:r>
              <a:rPr lang="en-GB" dirty="0"/>
              <a:t>Data Sets</a:t>
            </a:r>
          </a:p>
        </p:txBody>
      </p:sp>
      <p:sp>
        <p:nvSpPr>
          <p:cNvPr id="3" name="Content Placeholder 2">
            <a:extLst>
              <a:ext uri="{FF2B5EF4-FFF2-40B4-BE49-F238E27FC236}">
                <a16:creationId xmlns:a16="http://schemas.microsoft.com/office/drawing/2014/main" id="{76A528DA-0152-7E43-1FB5-412071FF61E3}"/>
              </a:ext>
            </a:extLst>
          </p:cNvPr>
          <p:cNvSpPr txBox="1">
            <a:spLocks noGrp="1"/>
          </p:cNvSpPr>
          <p:nvPr>
            <p:ph idx="1"/>
          </p:nvPr>
        </p:nvSpPr>
        <p:spPr/>
        <p:txBody>
          <a:bodyPr/>
          <a:lstStyle/>
          <a:p>
            <a:pPr marL="457200" lvl="0" indent="-457200">
              <a:lnSpc>
                <a:spcPct val="87000"/>
              </a:lnSpc>
              <a:spcAft>
                <a:spcPts val="1035"/>
              </a:spcAft>
              <a:buAutoNum type="arabicPeriod"/>
            </a:pPr>
            <a:r>
              <a:rPr lang="en-GB" dirty="0">
                <a:solidFill>
                  <a:srgbClr val="1531B7"/>
                </a:solidFill>
                <a:latin typeface="Calibri" pitchFamily="34"/>
              </a:rPr>
              <a:t>Football Data</a:t>
            </a:r>
          </a:p>
          <a:p>
            <a:pPr marL="914400" lvl="1" indent="-457200">
              <a:lnSpc>
                <a:spcPct val="87000"/>
              </a:lnSpc>
              <a:spcAft>
                <a:spcPts val="1035"/>
              </a:spcAft>
              <a:buAutoNum type="arabicPeriod"/>
            </a:pPr>
            <a:r>
              <a:rPr lang="en-GB" dirty="0">
                <a:solidFill>
                  <a:schemeClr val="tx1"/>
                </a:solidFill>
                <a:latin typeface="Calibri" pitchFamily="34"/>
              </a:rPr>
              <a:t>5-Season csv files</a:t>
            </a:r>
          </a:p>
          <a:p>
            <a:pPr marL="914400" lvl="1" indent="-457200">
              <a:lnSpc>
                <a:spcPct val="87000"/>
              </a:lnSpc>
              <a:spcAft>
                <a:spcPts val="1035"/>
              </a:spcAft>
              <a:buAutoNum type="arabicPeriod"/>
            </a:pPr>
            <a:r>
              <a:rPr lang="en-GB" dirty="0">
                <a:solidFill>
                  <a:schemeClr val="tx1"/>
                </a:solidFill>
                <a:latin typeface="Calibri" pitchFamily="34"/>
              </a:rPr>
              <a:t>1 league status excel file</a:t>
            </a:r>
          </a:p>
          <a:p>
            <a:pPr marL="914400" lvl="1" indent="-457200">
              <a:lnSpc>
                <a:spcPct val="87000"/>
              </a:lnSpc>
              <a:spcAft>
                <a:spcPts val="1035"/>
              </a:spcAft>
              <a:buAutoNum type="arabicPeriod"/>
            </a:pPr>
            <a:r>
              <a:rPr lang="en-GB" dirty="0">
                <a:solidFill>
                  <a:schemeClr val="tx1"/>
                </a:solidFill>
                <a:latin typeface="Calibri" pitchFamily="34"/>
              </a:rPr>
              <a:t>1 overview excel file</a:t>
            </a:r>
          </a:p>
          <a:p>
            <a:pPr marL="457200" indent="-457200">
              <a:lnSpc>
                <a:spcPct val="87000"/>
              </a:lnSpc>
              <a:spcAft>
                <a:spcPts val="1035"/>
              </a:spcAft>
              <a:buAutoNum type="arabicPeriod"/>
            </a:pPr>
            <a:r>
              <a:rPr lang="en-GB" dirty="0">
                <a:solidFill>
                  <a:srgbClr val="1531B7"/>
                </a:solidFill>
                <a:latin typeface="Calibri" pitchFamily="34"/>
              </a:rPr>
              <a:t>Weather Data</a:t>
            </a:r>
          </a:p>
          <a:p>
            <a:pPr marL="914400" lvl="1" indent="-457200">
              <a:lnSpc>
                <a:spcPct val="87000"/>
              </a:lnSpc>
              <a:spcAft>
                <a:spcPts val="1035"/>
              </a:spcAft>
              <a:buAutoNum type="arabicPeriod"/>
            </a:pPr>
            <a:r>
              <a:rPr lang="en-GB" dirty="0">
                <a:solidFill>
                  <a:schemeClr val="tx1"/>
                </a:solidFill>
                <a:latin typeface="Calibri" pitchFamily="34"/>
              </a:rPr>
              <a:t>13 csv files for different weather stations</a:t>
            </a:r>
          </a:p>
          <a:p>
            <a:pPr marL="457200" lvl="0" indent="-457200">
              <a:lnSpc>
                <a:spcPct val="87000"/>
              </a:lnSpc>
              <a:spcAft>
                <a:spcPts val="1035"/>
              </a:spcAft>
              <a:buAutoNum type="arabicPeriod"/>
            </a:pPr>
            <a:endParaRPr lang="en-GB" dirty="0">
              <a:solidFill>
                <a:srgbClr val="1531B7"/>
              </a:solidFill>
              <a:latin typeface="Trebuchet MS" pitchFamily="34"/>
            </a:endParaRPr>
          </a:p>
          <a:p>
            <a:pPr lvl="0">
              <a:lnSpc>
                <a:spcPct val="70000"/>
              </a:lnSpc>
            </a:pPr>
            <a:endParaRPr lang="en-GB" sz="1900" dirty="0"/>
          </a:p>
        </p:txBody>
      </p:sp>
      <p:pic>
        <p:nvPicPr>
          <p:cNvPr id="4" name="Picture 3">
            <a:extLst>
              <a:ext uri="{FF2B5EF4-FFF2-40B4-BE49-F238E27FC236}">
                <a16:creationId xmlns:a16="http://schemas.microsoft.com/office/drawing/2014/main" id="{CC97CBDF-C45D-AA64-EE9B-E161060D2867}"/>
              </a:ext>
            </a:extLst>
          </p:cNvPr>
          <p:cNvPicPr>
            <a:picLocks noChangeAspect="1"/>
          </p:cNvPicPr>
          <p:nvPr/>
        </p:nvPicPr>
        <p:blipFill>
          <a:blip r:embed="rId2"/>
          <a:stretch>
            <a:fillRect/>
          </a:stretch>
        </p:blipFill>
        <p:spPr>
          <a:xfrm>
            <a:off x="8356045" y="0"/>
            <a:ext cx="3835955" cy="2203074"/>
          </a:xfrm>
          <a:prstGeom prst="rect">
            <a:avLst/>
          </a:prstGeom>
        </p:spPr>
      </p:pic>
      <p:pic>
        <p:nvPicPr>
          <p:cNvPr id="6" name="Picture 5">
            <a:extLst>
              <a:ext uri="{FF2B5EF4-FFF2-40B4-BE49-F238E27FC236}">
                <a16:creationId xmlns:a16="http://schemas.microsoft.com/office/drawing/2014/main" id="{6155F2CC-58F7-4E96-B11A-B8BD225FC1D4}"/>
              </a:ext>
            </a:extLst>
          </p:cNvPr>
          <p:cNvPicPr>
            <a:picLocks noChangeAspect="1"/>
          </p:cNvPicPr>
          <p:nvPr/>
        </p:nvPicPr>
        <p:blipFill>
          <a:blip r:embed="rId3"/>
          <a:stretch>
            <a:fillRect/>
          </a:stretch>
        </p:blipFill>
        <p:spPr>
          <a:xfrm>
            <a:off x="8367348" y="2203074"/>
            <a:ext cx="3824651" cy="2208372"/>
          </a:xfrm>
          <a:prstGeom prst="rect">
            <a:avLst/>
          </a:prstGeom>
        </p:spPr>
      </p:pic>
      <p:pic>
        <p:nvPicPr>
          <p:cNvPr id="8" name="Picture 7">
            <a:extLst>
              <a:ext uri="{FF2B5EF4-FFF2-40B4-BE49-F238E27FC236}">
                <a16:creationId xmlns:a16="http://schemas.microsoft.com/office/drawing/2014/main" id="{70CD918A-EDD1-49B4-085F-86757748C451}"/>
              </a:ext>
            </a:extLst>
          </p:cNvPr>
          <p:cNvPicPr>
            <a:picLocks noChangeAspect="1"/>
          </p:cNvPicPr>
          <p:nvPr/>
        </p:nvPicPr>
        <p:blipFill>
          <a:blip r:embed="rId4"/>
          <a:stretch>
            <a:fillRect/>
          </a:stretch>
        </p:blipFill>
        <p:spPr>
          <a:xfrm>
            <a:off x="5498065" y="4546384"/>
            <a:ext cx="6650578" cy="1765518"/>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3202233E-3993-EC41-EFE5-BB3301A81B22}"/>
              </a:ext>
            </a:extLst>
          </p:cNvPr>
          <p:cNvPicPr>
            <a:picLocks noChangeAspect="1"/>
          </p:cNvPicPr>
          <p:nvPr/>
        </p:nvPicPr>
        <p:blipFill>
          <a:blip r:embed="rId5"/>
          <a:stretch>
            <a:fillRect/>
          </a:stretch>
        </p:blipFill>
        <p:spPr>
          <a:xfrm>
            <a:off x="777240" y="4546384"/>
            <a:ext cx="2597086" cy="2139692"/>
          </a:xfrm>
          <a:prstGeom prst="rect">
            <a:avLst/>
          </a:prstGeom>
        </p:spPr>
      </p:pic>
      <p:pic>
        <p:nvPicPr>
          <p:cNvPr id="10" name="Picture 9">
            <a:extLst>
              <a:ext uri="{FF2B5EF4-FFF2-40B4-BE49-F238E27FC236}">
                <a16:creationId xmlns:a16="http://schemas.microsoft.com/office/drawing/2014/main" id="{C9B84BE9-DE88-2A27-6479-4048D09B00EF}"/>
              </a:ext>
            </a:extLst>
          </p:cNvPr>
          <p:cNvPicPr>
            <a:picLocks noChangeAspect="1"/>
          </p:cNvPicPr>
          <p:nvPr/>
        </p:nvPicPr>
        <p:blipFill>
          <a:blip r:embed="rId6"/>
          <a:stretch>
            <a:fillRect/>
          </a:stretch>
        </p:blipFill>
        <p:spPr>
          <a:xfrm>
            <a:off x="4542697" y="24018"/>
            <a:ext cx="3824651" cy="2203073"/>
          </a:xfrm>
          <a:prstGeom prst="rect">
            <a:avLst/>
          </a:prstGeom>
        </p:spPr>
      </p:pic>
    </p:spTree>
    <p:extLst>
      <p:ext uri="{BB962C8B-B14F-4D97-AF65-F5344CB8AC3E}">
        <p14:creationId xmlns:p14="http://schemas.microsoft.com/office/powerpoint/2010/main" val="1179723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8FFEA-577C-7694-B2D9-63EC71B2D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31B21-2862-13F0-D513-F7DD5D2C07CB}"/>
              </a:ext>
            </a:extLst>
          </p:cNvPr>
          <p:cNvSpPr txBox="1">
            <a:spLocks noGrp="1"/>
          </p:cNvSpPr>
          <p:nvPr>
            <p:ph type="title"/>
          </p:nvPr>
        </p:nvSpPr>
        <p:spPr/>
        <p:txBody>
          <a:bodyPr/>
          <a:lstStyle/>
          <a:p>
            <a:pPr lvl="0"/>
            <a:r>
              <a:rPr lang="en-GB" dirty="0"/>
              <a:t>Table Structure (</a:t>
            </a:r>
            <a:r>
              <a:rPr lang="en-GB" dirty="0" err="1"/>
              <a:t>EW_EPL&amp;Weather</a:t>
            </a:r>
            <a:r>
              <a:rPr lang="en-GB" dirty="0"/>
              <a:t>)</a:t>
            </a:r>
          </a:p>
        </p:txBody>
      </p:sp>
      <p:sp>
        <p:nvSpPr>
          <p:cNvPr id="3" name="Content Placeholder 2">
            <a:extLst>
              <a:ext uri="{FF2B5EF4-FFF2-40B4-BE49-F238E27FC236}">
                <a16:creationId xmlns:a16="http://schemas.microsoft.com/office/drawing/2014/main" id="{04E6C535-FE49-A6E8-D673-39FA5882B41B}"/>
              </a:ext>
            </a:extLst>
          </p:cNvPr>
          <p:cNvSpPr txBox="1">
            <a:spLocks noGrp="1"/>
          </p:cNvSpPr>
          <p:nvPr>
            <p:ph idx="1"/>
          </p:nvPr>
        </p:nvSpPr>
        <p:spPr>
          <a:xfrm>
            <a:off x="777240" y="1825626"/>
            <a:ext cx="10659105" cy="5032373"/>
          </a:xfrm>
        </p:spPr>
        <p:txBody>
          <a:bodyPr>
            <a:normAutofit fontScale="70000" lnSpcReduction="20000"/>
          </a:bodyPr>
          <a:lstStyle/>
          <a:p>
            <a:pPr marL="457200" lvl="0" indent="-457200">
              <a:lnSpc>
                <a:spcPct val="87000"/>
              </a:lnSpc>
              <a:spcAft>
                <a:spcPts val="1035"/>
              </a:spcAft>
              <a:buAutoNum type="arabicPeriod"/>
            </a:pPr>
            <a:r>
              <a:rPr lang="en-GB" dirty="0">
                <a:solidFill>
                  <a:srgbClr val="1531B7"/>
                </a:solidFill>
                <a:latin typeface="Calibri" pitchFamily="34"/>
              </a:rPr>
              <a:t>Dimension Tables (8 dimension tables)</a:t>
            </a:r>
          </a:p>
          <a:p>
            <a:pPr marL="914400" lvl="1" indent="-457200">
              <a:lnSpc>
                <a:spcPct val="87000"/>
              </a:lnSpc>
              <a:spcAft>
                <a:spcPts val="1035"/>
              </a:spcAft>
              <a:buAutoNum type="arabicPeriod"/>
            </a:pPr>
            <a:r>
              <a:rPr lang="en-GB" sz="1700" dirty="0" err="1">
                <a:solidFill>
                  <a:schemeClr val="tx1"/>
                </a:solidFill>
                <a:latin typeface="Calibri" pitchFamily="34"/>
              </a:rPr>
              <a:t>dimReferee</a:t>
            </a:r>
            <a:endParaRPr lang="en-GB" sz="1700" dirty="0">
              <a:solidFill>
                <a:schemeClr val="tx1"/>
              </a:solidFill>
              <a:latin typeface="Calibri" pitchFamily="34"/>
            </a:endParaRPr>
          </a:p>
          <a:p>
            <a:pPr marL="914400" lvl="1" indent="-457200">
              <a:lnSpc>
                <a:spcPct val="87000"/>
              </a:lnSpc>
              <a:spcAft>
                <a:spcPts val="1035"/>
              </a:spcAft>
              <a:buAutoNum type="arabicPeriod"/>
            </a:pPr>
            <a:r>
              <a:rPr lang="en-GB" sz="1700" dirty="0" err="1">
                <a:solidFill>
                  <a:schemeClr val="tx1"/>
                </a:solidFill>
                <a:latin typeface="Calibri" pitchFamily="34"/>
              </a:rPr>
              <a:t>dimBettingCompany</a:t>
            </a:r>
            <a:endParaRPr lang="en-GB" sz="1700" dirty="0">
              <a:solidFill>
                <a:schemeClr val="tx1"/>
              </a:solidFill>
              <a:latin typeface="Calibri" pitchFamily="34"/>
            </a:endParaRPr>
          </a:p>
          <a:p>
            <a:pPr marL="914400" lvl="1" indent="-457200">
              <a:lnSpc>
                <a:spcPct val="87000"/>
              </a:lnSpc>
              <a:spcAft>
                <a:spcPts val="1035"/>
              </a:spcAft>
              <a:buAutoNum type="arabicPeriod"/>
            </a:pPr>
            <a:r>
              <a:rPr lang="en-GB" sz="1700" dirty="0" err="1">
                <a:solidFill>
                  <a:schemeClr val="tx1"/>
                </a:solidFill>
                <a:latin typeface="Calibri" pitchFamily="34"/>
              </a:rPr>
              <a:t>dimSeason</a:t>
            </a:r>
            <a:endParaRPr lang="en-GB" sz="1700" dirty="0">
              <a:solidFill>
                <a:schemeClr val="tx1"/>
              </a:solidFill>
              <a:latin typeface="Calibri" pitchFamily="34"/>
            </a:endParaRPr>
          </a:p>
          <a:p>
            <a:pPr marL="914400" lvl="1" indent="-457200">
              <a:lnSpc>
                <a:spcPct val="87000"/>
              </a:lnSpc>
              <a:spcAft>
                <a:spcPts val="1035"/>
              </a:spcAft>
              <a:buAutoNum type="arabicPeriod"/>
            </a:pPr>
            <a:r>
              <a:rPr lang="en-GB" sz="1700" dirty="0" err="1">
                <a:solidFill>
                  <a:schemeClr val="tx1"/>
                </a:solidFill>
                <a:latin typeface="Calibri" pitchFamily="34"/>
              </a:rPr>
              <a:t>dimStadiumLocation</a:t>
            </a:r>
            <a:endParaRPr lang="en-GB" sz="1700" dirty="0">
              <a:solidFill>
                <a:schemeClr val="tx1"/>
              </a:solidFill>
              <a:latin typeface="Calibri" pitchFamily="34"/>
            </a:endParaRPr>
          </a:p>
          <a:p>
            <a:pPr marL="914400" lvl="1" indent="-457200">
              <a:lnSpc>
                <a:spcPct val="87000"/>
              </a:lnSpc>
              <a:spcAft>
                <a:spcPts val="1035"/>
              </a:spcAft>
              <a:buAutoNum type="arabicPeriod"/>
            </a:pPr>
            <a:r>
              <a:rPr lang="en-GB" sz="1700" dirty="0" err="1">
                <a:solidFill>
                  <a:schemeClr val="tx1"/>
                </a:solidFill>
                <a:latin typeface="Calibri" pitchFamily="34"/>
              </a:rPr>
              <a:t>dimTeam</a:t>
            </a:r>
            <a:endParaRPr lang="en-GB" sz="1700" dirty="0">
              <a:solidFill>
                <a:schemeClr val="tx1"/>
              </a:solidFill>
              <a:latin typeface="Calibri" pitchFamily="34"/>
            </a:endParaRPr>
          </a:p>
          <a:p>
            <a:pPr marL="914400" lvl="1" indent="-457200">
              <a:lnSpc>
                <a:spcPct val="87000"/>
              </a:lnSpc>
              <a:spcAft>
                <a:spcPts val="1035"/>
              </a:spcAft>
              <a:buAutoNum type="arabicPeriod"/>
            </a:pPr>
            <a:r>
              <a:rPr lang="en-GB" sz="1700" dirty="0" err="1">
                <a:solidFill>
                  <a:schemeClr val="tx1"/>
                </a:solidFill>
                <a:latin typeface="Calibri" pitchFamily="34"/>
              </a:rPr>
              <a:t>dimWeatherCondition</a:t>
            </a:r>
            <a:endParaRPr lang="en-GB" sz="1700" dirty="0">
              <a:solidFill>
                <a:schemeClr val="tx1"/>
              </a:solidFill>
              <a:latin typeface="Calibri" pitchFamily="34"/>
            </a:endParaRPr>
          </a:p>
          <a:p>
            <a:pPr marL="914400" lvl="1" indent="-457200">
              <a:lnSpc>
                <a:spcPct val="87000"/>
              </a:lnSpc>
              <a:spcAft>
                <a:spcPts val="1035"/>
              </a:spcAft>
              <a:buAutoNum type="arabicPeriod"/>
            </a:pPr>
            <a:r>
              <a:rPr lang="en-GB" sz="1700" dirty="0" err="1">
                <a:solidFill>
                  <a:schemeClr val="tx1"/>
                </a:solidFill>
                <a:latin typeface="Calibri" pitchFamily="34"/>
              </a:rPr>
              <a:t>dimWeatherStation</a:t>
            </a:r>
            <a:endParaRPr lang="en-GB" sz="1700" dirty="0">
              <a:solidFill>
                <a:schemeClr val="tx1"/>
              </a:solidFill>
              <a:latin typeface="Calibri" pitchFamily="34"/>
            </a:endParaRPr>
          </a:p>
          <a:p>
            <a:pPr marL="914400" lvl="1" indent="-457200">
              <a:lnSpc>
                <a:spcPct val="87000"/>
              </a:lnSpc>
              <a:spcAft>
                <a:spcPts val="1035"/>
              </a:spcAft>
              <a:buAutoNum type="arabicPeriod"/>
            </a:pPr>
            <a:r>
              <a:rPr lang="en-GB" sz="1700" dirty="0" err="1">
                <a:solidFill>
                  <a:schemeClr val="tx1"/>
                </a:solidFill>
                <a:latin typeface="Calibri" pitchFamily="34"/>
              </a:rPr>
              <a:t>dimDate</a:t>
            </a:r>
            <a:endParaRPr lang="en-GB" sz="1700" dirty="0">
              <a:solidFill>
                <a:schemeClr val="tx1"/>
              </a:solidFill>
              <a:latin typeface="Calibri" pitchFamily="34"/>
            </a:endParaRPr>
          </a:p>
          <a:p>
            <a:pPr marL="457200" indent="-457200">
              <a:lnSpc>
                <a:spcPct val="87000"/>
              </a:lnSpc>
              <a:spcAft>
                <a:spcPts val="1035"/>
              </a:spcAft>
              <a:buAutoNum type="arabicPeriod"/>
            </a:pPr>
            <a:r>
              <a:rPr lang="en-GB" dirty="0">
                <a:solidFill>
                  <a:srgbClr val="1531B7"/>
                </a:solidFill>
                <a:latin typeface="Calibri" pitchFamily="34"/>
              </a:rPr>
              <a:t>Fact Tables (4 fact tables)</a:t>
            </a:r>
          </a:p>
          <a:p>
            <a:pPr marL="914400" lvl="1" indent="-457200">
              <a:lnSpc>
                <a:spcPct val="87000"/>
              </a:lnSpc>
              <a:spcAft>
                <a:spcPts val="1035"/>
              </a:spcAft>
              <a:buAutoNum type="arabicPeriod"/>
            </a:pPr>
            <a:r>
              <a:rPr lang="en-GB" sz="1600" dirty="0" err="1">
                <a:solidFill>
                  <a:schemeClr val="tx1"/>
                </a:solidFill>
                <a:latin typeface="Calibri" pitchFamily="34"/>
              </a:rPr>
              <a:t>facMatch</a:t>
            </a:r>
            <a:endParaRPr lang="en-GB" sz="1600" dirty="0">
              <a:solidFill>
                <a:schemeClr val="tx1"/>
              </a:solidFill>
              <a:latin typeface="Calibri" pitchFamily="34"/>
            </a:endParaRPr>
          </a:p>
          <a:p>
            <a:pPr marL="914400" lvl="1" indent="-457200">
              <a:lnSpc>
                <a:spcPct val="87000"/>
              </a:lnSpc>
              <a:spcAft>
                <a:spcPts val="1035"/>
              </a:spcAft>
              <a:buAutoNum type="arabicPeriod"/>
            </a:pPr>
            <a:r>
              <a:rPr lang="en-GB" sz="1600" dirty="0" err="1">
                <a:solidFill>
                  <a:schemeClr val="tx1"/>
                </a:solidFill>
                <a:latin typeface="Calibri" pitchFamily="34"/>
              </a:rPr>
              <a:t>factBetting</a:t>
            </a:r>
            <a:endParaRPr lang="en-GB" sz="1600" dirty="0">
              <a:solidFill>
                <a:schemeClr val="tx1"/>
              </a:solidFill>
              <a:latin typeface="Calibri" pitchFamily="34"/>
            </a:endParaRPr>
          </a:p>
          <a:p>
            <a:pPr marL="914400" lvl="1" indent="-457200">
              <a:lnSpc>
                <a:spcPct val="87000"/>
              </a:lnSpc>
              <a:spcAft>
                <a:spcPts val="1035"/>
              </a:spcAft>
              <a:buAutoNum type="arabicPeriod"/>
            </a:pPr>
            <a:r>
              <a:rPr lang="en-GB" sz="1600" dirty="0" err="1">
                <a:solidFill>
                  <a:schemeClr val="tx1"/>
                </a:solidFill>
                <a:latin typeface="Calibri" pitchFamily="34"/>
              </a:rPr>
              <a:t>factLeague</a:t>
            </a:r>
            <a:endParaRPr lang="en-GB" sz="1600" dirty="0">
              <a:solidFill>
                <a:schemeClr val="tx1"/>
              </a:solidFill>
              <a:latin typeface="Calibri" pitchFamily="34"/>
            </a:endParaRPr>
          </a:p>
          <a:p>
            <a:pPr marL="914400" lvl="1" indent="-457200">
              <a:lnSpc>
                <a:spcPct val="87000"/>
              </a:lnSpc>
              <a:spcAft>
                <a:spcPts val="1035"/>
              </a:spcAft>
              <a:buAutoNum type="arabicPeriod"/>
            </a:pPr>
            <a:r>
              <a:rPr lang="en-GB" sz="1600" dirty="0" err="1">
                <a:solidFill>
                  <a:schemeClr val="tx1"/>
                </a:solidFill>
                <a:latin typeface="Calibri" pitchFamily="34"/>
              </a:rPr>
              <a:t>factWeather</a:t>
            </a:r>
            <a:endParaRPr lang="en-GB" sz="1600" dirty="0">
              <a:solidFill>
                <a:schemeClr val="tx1"/>
              </a:solidFill>
              <a:latin typeface="Calibri" pitchFamily="34"/>
            </a:endParaRPr>
          </a:p>
          <a:p>
            <a:pPr marL="457200" indent="-457200">
              <a:lnSpc>
                <a:spcPct val="87000"/>
              </a:lnSpc>
              <a:spcAft>
                <a:spcPts val="1035"/>
              </a:spcAft>
              <a:buFont typeface="Arial" pitchFamily="34"/>
              <a:buAutoNum type="arabicPeriod"/>
            </a:pPr>
            <a:r>
              <a:rPr lang="en-GB" dirty="0">
                <a:solidFill>
                  <a:srgbClr val="1531B7"/>
                </a:solidFill>
                <a:latin typeface="Calibri" pitchFamily="34"/>
              </a:rPr>
              <a:t>Tools: MS SQL Server, SQL Server Integration Services (SSIS)</a:t>
            </a:r>
            <a:endParaRPr lang="en-GB" dirty="0">
              <a:solidFill>
                <a:srgbClr val="0070C0"/>
              </a:solidFill>
              <a:latin typeface="Calibri" pitchFamily="34"/>
            </a:endParaRPr>
          </a:p>
          <a:p>
            <a:pPr marL="457200" indent="-457200">
              <a:lnSpc>
                <a:spcPct val="87000"/>
              </a:lnSpc>
              <a:spcAft>
                <a:spcPts val="1035"/>
              </a:spcAft>
              <a:buAutoNum type="arabicPeriod"/>
            </a:pPr>
            <a:endParaRPr lang="en-GB" dirty="0">
              <a:solidFill>
                <a:schemeClr val="tx1"/>
              </a:solidFill>
              <a:latin typeface="Calibri" pitchFamily="34"/>
            </a:endParaRPr>
          </a:p>
          <a:p>
            <a:pPr marL="457200" lvl="0" indent="-457200">
              <a:lnSpc>
                <a:spcPct val="87000"/>
              </a:lnSpc>
              <a:spcAft>
                <a:spcPts val="1035"/>
              </a:spcAft>
              <a:buAutoNum type="arabicPeriod"/>
            </a:pPr>
            <a:endParaRPr lang="en-GB" dirty="0">
              <a:solidFill>
                <a:srgbClr val="1531B7"/>
              </a:solidFill>
              <a:latin typeface="Trebuchet MS" pitchFamily="34"/>
            </a:endParaRPr>
          </a:p>
          <a:p>
            <a:pPr lvl="0">
              <a:lnSpc>
                <a:spcPct val="70000"/>
              </a:lnSpc>
            </a:pPr>
            <a:endParaRPr lang="en-GB" sz="1900" dirty="0"/>
          </a:p>
        </p:txBody>
      </p:sp>
      <p:pic>
        <p:nvPicPr>
          <p:cNvPr id="5" name="Picture 4">
            <a:extLst>
              <a:ext uri="{FF2B5EF4-FFF2-40B4-BE49-F238E27FC236}">
                <a16:creationId xmlns:a16="http://schemas.microsoft.com/office/drawing/2014/main" id="{046F9B5E-3C5C-6D10-7A0A-3FC7AE4CAAD5}"/>
              </a:ext>
            </a:extLst>
          </p:cNvPr>
          <p:cNvPicPr>
            <a:picLocks noChangeAspect="1"/>
          </p:cNvPicPr>
          <p:nvPr/>
        </p:nvPicPr>
        <p:blipFill>
          <a:blip r:embed="rId2"/>
          <a:srcRect t="2339"/>
          <a:stretch/>
        </p:blipFill>
        <p:spPr>
          <a:xfrm>
            <a:off x="6096000" y="1690688"/>
            <a:ext cx="4998701" cy="4789323"/>
          </a:xfrm>
          <a:prstGeom prst="rect">
            <a:avLst/>
          </a:prstGeom>
        </p:spPr>
      </p:pic>
    </p:spTree>
    <p:extLst>
      <p:ext uri="{BB962C8B-B14F-4D97-AF65-F5344CB8AC3E}">
        <p14:creationId xmlns:p14="http://schemas.microsoft.com/office/powerpoint/2010/main" val="1806636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A5C716-60F4-3304-F12B-330C90091E12}"/>
              </a:ext>
            </a:extLst>
          </p:cNvPr>
          <p:cNvPicPr>
            <a:picLocks noChangeAspect="1"/>
          </p:cNvPicPr>
          <p:nvPr/>
        </p:nvPicPr>
        <p:blipFill>
          <a:blip r:embed="rId3"/>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0535DD3-87EF-0A41-0BFE-96C3A86A8508}"/>
              </a:ext>
            </a:extLst>
          </p:cNvPr>
          <p:cNvSpPr txBox="1">
            <a:spLocks noGrp="1"/>
          </p:cNvSpPr>
          <p:nvPr>
            <p:ph type="title"/>
          </p:nvPr>
        </p:nvSpPr>
        <p:spPr>
          <a:xfrm>
            <a:off x="8171100" y="123069"/>
            <a:ext cx="3831714" cy="845115"/>
          </a:xfrm>
        </p:spPr>
        <p:txBody>
          <a:bodyPr/>
          <a:lstStyle/>
          <a:p>
            <a:pPr lvl="0"/>
            <a:r>
              <a:rPr lang="en-GB" sz="4900" dirty="0"/>
              <a:t>STAR Schema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143E3-DC4F-B594-B011-1408030117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F07AE-C824-8538-781B-33653A7006A1}"/>
              </a:ext>
            </a:extLst>
          </p:cNvPr>
          <p:cNvSpPr txBox="1">
            <a:spLocks noGrp="1"/>
          </p:cNvSpPr>
          <p:nvPr>
            <p:ph type="title"/>
          </p:nvPr>
        </p:nvSpPr>
        <p:spPr/>
        <p:txBody>
          <a:bodyPr>
            <a:noAutofit/>
          </a:bodyPr>
          <a:lstStyle/>
          <a:p>
            <a:pPr lvl="0"/>
            <a:r>
              <a:rPr lang="en-GB" sz="4400" dirty="0"/>
              <a:t>ETL Process of </a:t>
            </a:r>
            <a:r>
              <a:rPr lang="en-GB" sz="4400" dirty="0" err="1"/>
              <a:t>dimBettingCompany</a:t>
            </a:r>
            <a:r>
              <a:rPr lang="en-GB" sz="4400" dirty="0"/>
              <a:t>, </a:t>
            </a:r>
            <a:r>
              <a:rPr lang="en-GB" sz="4400" dirty="0" err="1"/>
              <a:t>dimTeam</a:t>
            </a:r>
            <a:r>
              <a:rPr lang="en-GB" sz="4400" dirty="0"/>
              <a:t>, </a:t>
            </a:r>
            <a:r>
              <a:rPr lang="en-GB" sz="4400" dirty="0" err="1"/>
              <a:t>dimWeatherCondition</a:t>
            </a:r>
            <a:endParaRPr lang="en-GB" sz="4400" dirty="0"/>
          </a:p>
        </p:txBody>
      </p:sp>
      <p:sp>
        <p:nvSpPr>
          <p:cNvPr id="3" name="Content Placeholder 2">
            <a:extLst>
              <a:ext uri="{FF2B5EF4-FFF2-40B4-BE49-F238E27FC236}">
                <a16:creationId xmlns:a16="http://schemas.microsoft.com/office/drawing/2014/main" id="{26C8B9B3-953F-47A9-F4FF-F8D837F6B939}"/>
              </a:ext>
            </a:extLst>
          </p:cNvPr>
          <p:cNvSpPr txBox="1">
            <a:spLocks noGrp="1"/>
          </p:cNvSpPr>
          <p:nvPr>
            <p:ph idx="1"/>
          </p:nvPr>
        </p:nvSpPr>
        <p:spPr>
          <a:xfrm>
            <a:off x="777240" y="1825627"/>
            <a:ext cx="4297178" cy="4303868"/>
          </a:xfrm>
        </p:spPr>
        <p:txBody>
          <a:bodyPr/>
          <a:lstStyle/>
          <a:p>
            <a:pPr marL="342900" lvl="0" indent="-342900">
              <a:lnSpc>
                <a:spcPct val="107000"/>
              </a:lnSpc>
              <a:buFont typeface="Gill Sans Nova"/>
              <a:buAutoNum type="arabicPeriod"/>
              <a:tabLst>
                <a:tab pos="457200" algn="l"/>
              </a:tabLst>
            </a:pPr>
            <a:r>
              <a:rPr lang="en-GB" sz="1800" dirty="0">
                <a:latin typeface="Calibri" pitchFamily="34"/>
                <a:cs typeface="Arial" pitchFamily="34"/>
              </a:rPr>
              <a:t>Extract the source data</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Convert the data type</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Lookup for new data</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Check for null values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Slowly Changing Dimension for changes</a:t>
            </a:r>
          </a:p>
          <a:p>
            <a:pPr marL="342900" lvl="0" indent="-342900">
              <a:lnSpc>
                <a:spcPct val="107000"/>
              </a:lnSpc>
              <a:buFont typeface="Gill Sans Nova"/>
              <a:buAutoNum type="arabicPeriod"/>
              <a:tabLst>
                <a:tab pos="457200" algn="l"/>
              </a:tabLst>
            </a:pPr>
            <a:r>
              <a:rPr lang="en-GB" sz="1800" dirty="0">
                <a:latin typeface="Calibri" pitchFamily="34"/>
                <a:cs typeface="Arial" pitchFamily="34"/>
              </a:rPr>
              <a:t>Load</a:t>
            </a:r>
          </a:p>
        </p:txBody>
      </p:sp>
      <p:pic>
        <p:nvPicPr>
          <p:cNvPr id="6" name="Picture 5">
            <a:extLst>
              <a:ext uri="{FF2B5EF4-FFF2-40B4-BE49-F238E27FC236}">
                <a16:creationId xmlns:a16="http://schemas.microsoft.com/office/drawing/2014/main" id="{BCA2438D-4FF4-1616-13B2-D1939623F94A}"/>
              </a:ext>
            </a:extLst>
          </p:cNvPr>
          <p:cNvPicPr>
            <a:picLocks noChangeAspect="1"/>
          </p:cNvPicPr>
          <p:nvPr/>
        </p:nvPicPr>
        <p:blipFill>
          <a:blip r:embed="rId2"/>
          <a:stretch>
            <a:fillRect/>
          </a:stretch>
        </p:blipFill>
        <p:spPr>
          <a:xfrm>
            <a:off x="7898001" y="1758158"/>
            <a:ext cx="3954734" cy="2302598"/>
          </a:xfrm>
          <a:prstGeom prst="rect">
            <a:avLst/>
          </a:prstGeom>
        </p:spPr>
      </p:pic>
      <p:pic>
        <p:nvPicPr>
          <p:cNvPr id="10" name="Picture 9">
            <a:extLst>
              <a:ext uri="{FF2B5EF4-FFF2-40B4-BE49-F238E27FC236}">
                <a16:creationId xmlns:a16="http://schemas.microsoft.com/office/drawing/2014/main" id="{0A2D133E-9B3B-E647-0B92-710A843101EF}"/>
              </a:ext>
            </a:extLst>
          </p:cNvPr>
          <p:cNvPicPr>
            <a:picLocks noChangeAspect="1"/>
          </p:cNvPicPr>
          <p:nvPr/>
        </p:nvPicPr>
        <p:blipFill>
          <a:blip r:embed="rId3"/>
          <a:stretch>
            <a:fillRect/>
          </a:stretch>
        </p:blipFill>
        <p:spPr>
          <a:xfrm>
            <a:off x="3943270" y="3993286"/>
            <a:ext cx="3954731" cy="2677609"/>
          </a:xfrm>
          <a:prstGeom prst="rect">
            <a:avLst/>
          </a:prstGeom>
        </p:spPr>
      </p:pic>
      <p:pic>
        <p:nvPicPr>
          <p:cNvPr id="12" name="Picture 11">
            <a:extLst>
              <a:ext uri="{FF2B5EF4-FFF2-40B4-BE49-F238E27FC236}">
                <a16:creationId xmlns:a16="http://schemas.microsoft.com/office/drawing/2014/main" id="{20A6E556-2DA9-A076-1F4C-6CF85DA4EFAF}"/>
              </a:ext>
            </a:extLst>
          </p:cNvPr>
          <p:cNvPicPr>
            <a:picLocks noChangeAspect="1"/>
          </p:cNvPicPr>
          <p:nvPr/>
        </p:nvPicPr>
        <p:blipFill>
          <a:blip r:embed="rId4"/>
          <a:stretch>
            <a:fillRect/>
          </a:stretch>
        </p:blipFill>
        <p:spPr>
          <a:xfrm>
            <a:off x="7898001" y="3993286"/>
            <a:ext cx="3954734" cy="2677609"/>
          </a:xfrm>
          <a:prstGeom prst="rect">
            <a:avLst/>
          </a:prstGeom>
        </p:spPr>
      </p:pic>
    </p:spTree>
    <p:extLst>
      <p:ext uri="{BB962C8B-B14F-4D97-AF65-F5344CB8AC3E}">
        <p14:creationId xmlns:p14="http://schemas.microsoft.com/office/powerpoint/2010/main" val="241533166"/>
      </p:ext>
    </p:extLst>
  </p:cSld>
  <p:clrMapOvr>
    <a:masterClrMapping/>
  </p:clrMapOvr>
</p:sld>
</file>

<file path=ppt/theme/theme1.xml><?xml version="1.0" encoding="utf-8"?>
<a:theme xmlns:a="http://schemas.openxmlformats.org/drawingml/2006/main" name="Confetti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306</TotalTime>
  <Words>1256</Words>
  <Application>Microsoft Office PowerPoint</Application>
  <PresentationFormat>Widescreen</PresentationFormat>
  <Paragraphs>200</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Calibri</vt:lpstr>
      <vt:lpstr>Gill Sans Nova</vt:lpstr>
      <vt:lpstr>Trebuchet MS</vt:lpstr>
      <vt:lpstr>ConfettiVTI</vt:lpstr>
      <vt:lpstr>PowerPoint Presentation</vt:lpstr>
      <vt:lpstr>Table of Contents</vt:lpstr>
      <vt:lpstr>Introduction about The Project</vt:lpstr>
      <vt:lpstr>Proposed KPIs</vt:lpstr>
      <vt:lpstr>Data Sets</vt:lpstr>
      <vt:lpstr>Data Sets</vt:lpstr>
      <vt:lpstr>Table Structure (EW_EPL&amp;Weather)</vt:lpstr>
      <vt:lpstr>STAR Schema</vt:lpstr>
      <vt:lpstr>ETL Process of dimBettingCompany, dimTeam, dimWeatherCondition</vt:lpstr>
      <vt:lpstr>ETL Process of dimStadiumLocation, dimWeatherStation</vt:lpstr>
      <vt:lpstr>ETL Process of dimReferee</vt:lpstr>
      <vt:lpstr>ETL Process of dimSeason</vt:lpstr>
      <vt:lpstr>ETL Process of factLeague</vt:lpstr>
      <vt:lpstr>ETL Process of factWeather</vt:lpstr>
      <vt:lpstr>ETL Process of factMatch</vt:lpstr>
      <vt:lpstr>ETL Process of factBetting</vt:lpstr>
      <vt:lpstr>Data Visualization in PowerBI (League)</vt:lpstr>
      <vt:lpstr>Data Visualization in PowerBI (Team)</vt:lpstr>
      <vt:lpstr>Data Visualization in PowerBI (Betting)</vt:lpstr>
      <vt:lpstr>Data Visualization in PowerBI (Comparison)</vt:lpstr>
      <vt:lpstr>KPIs</vt:lpstr>
      <vt:lpstr>Difficulties Encountered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Shyam Karki</dc:creator>
  <cp:lastModifiedBy>Jaeha Kim</cp:lastModifiedBy>
  <cp:revision>72</cp:revision>
  <dcterms:created xsi:type="dcterms:W3CDTF">2025-01-05T09:56:25Z</dcterms:created>
  <dcterms:modified xsi:type="dcterms:W3CDTF">2025-01-18T18:09:22Z</dcterms:modified>
</cp:coreProperties>
</file>